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145706425" r:id="rId3"/>
    <p:sldId id="259" r:id="rId4"/>
    <p:sldId id="260" r:id="rId5"/>
    <p:sldId id="258" r:id="rId6"/>
    <p:sldId id="261" r:id="rId7"/>
    <p:sldId id="262" r:id="rId8"/>
    <p:sldId id="263" r:id="rId9"/>
    <p:sldId id="426" r:id="rId10"/>
    <p:sldId id="264" r:id="rId11"/>
    <p:sldId id="265" r:id="rId12"/>
    <p:sldId id="266" r:id="rId13"/>
    <p:sldId id="902" r:id="rId14"/>
    <p:sldId id="416" r:id="rId15"/>
    <p:sldId id="415" r:id="rId16"/>
    <p:sldId id="274" r:id="rId17"/>
    <p:sldId id="417" r:id="rId18"/>
    <p:sldId id="418" r:id="rId19"/>
    <p:sldId id="419" r:id="rId20"/>
    <p:sldId id="420" r:id="rId21"/>
    <p:sldId id="421" r:id="rId22"/>
    <p:sldId id="422" r:id="rId23"/>
    <p:sldId id="423" r:id="rId24"/>
    <p:sldId id="424" r:id="rId25"/>
    <p:sldId id="425" r:id="rId26"/>
    <p:sldId id="427" r:id="rId27"/>
    <p:sldId id="428" r:id="rId28"/>
    <p:sldId id="2145706376" r:id="rId29"/>
    <p:sldId id="903" r:id="rId30"/>
    <p:sldId id="2145706424" r:id="rId31"/>
    <p:sldId id="2145706426" r:id="rId32"/>
    <p:sldId id="2145706378" r:id="rId33"/>
    <p:sldId id="853" r:id="rId34"/>
    <p:sldId id="901" r:id="rId3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8"/>
    <p:restoredTop sz="94694"/>
  </p:normalViewPr>
  <p:slideViewPr>
    <p:cSldViewPr snapToGrid="0">
      <p:cViewPr varScale="1">
        <p:scale>
          <a:sx n="70" d="100"/>
          <a:sy n="70" d="100"/>
        </p:scale>
        <p:origin x="-120" y="-20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E5588-BAE0-394A-AC19-4166DB6ED4FB}" type="datetimeFigureOut">
              <a:rPr lang="x-none" smtClean="0"/>
              <a:t>02/01/25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08C40-22F1-9A4B-9D45-FE01E55F50F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37068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08C40-22F1-9A4B-9D45-FE01E55F50F7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3666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08C40-22F1-9A4B-9D45-FE01E55F50F7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21526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08C40-22F1-9A4B-9D45-FE01E55F50F7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96283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08C40-22F1-9A4B-9D45-FE01E55F50F7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7407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08C40-22F1-9A4B-9D45-FE01E55F50F7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9326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DF7AF9-ED47-E44E-AF68-A6DE92DD4220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715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07403-5A72-4013-96DE-94365AF56F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222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08C40-22F1-9A4B-9D45-FE01E55F50F7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81573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08C40-22F1-9A4B-9D45-FE01E55F50F7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27884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08C40-22F1-9A4B-9D45-FE01E55F50F7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165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08C40-22F1-9A4B-9D45-FE01E55F50F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7135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08C40-22F1-9A4B-9D45-FE01E55F50F7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93920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misleading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6D207-BD62-9F42-B2B6-E7842930E144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806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66D207-BD62-9F42-B2B6-E7842930E144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00948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08C40-22F1-9A4B-9D45-FE01E55F50F7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8703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63F13A-E93D-C9EC-8A6D-4B6F80076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A3352E0-7DB0-69BA-77D1-EC9FA1615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2E829F-A6ED-39F7-E82D-8D395C96E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4308-4EC1-7149-A7EC-940AA8647DE4}" type="datetimeFigureOut">
              <a:rPr lang="x-none" smtClean="0"/>
              <a:t>02/01/25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179DBE-0D09-4452-D159-91C421445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FB00BC-97E9-4533-7BB1-EC581E8B5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01CE7-FE27-4C43-8E08-7C4F5B7166D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7264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DD4488-894D-5E5A-7DE7-3B0F79591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920722A-70F2-C943-4333-D941A5AB12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432DF0-0611-86B0-4E55-807B649CE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4308-4EC1-7149-A7EC-940AA8647DE4}" type="datetimeFigureOut">
              <a:rPr lang="x-none" smtClean="0"/>
              <a:t>02/01/25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7CA83E-4C85-5FA1-554A-0ED423498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10D9FC-E582-EAF4-C96F-D1696A071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01CE7-FE27-4C43-8E08-7C4F5B7166D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11530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24015E0-00AD-28F2-26CD-7492A07665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AECA071-5A14-0234-548A-CB0E5C1B2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BA00B8-2F3C-2801-C3F2-E3B7E49D9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4308-4EC1-7149-A7EC-940AA8647DE4}" type="datetimeFigureOut">
              <a:rPr lang="x-none" smtClean="0"/>
              <a:t>02/01/25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ACC78-C713-A1A8-B384-C6B6D686E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0E31F7-0B7B-6B31-85F8-175C8223B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01CE7-FE27-4C43-8E08-7C4F5B7166D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1187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018FD7-AF99-503E-05D7-D370FA08B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1E1518-4ED7-14BD-E767-8590C6FB0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91A4C1-103D-8B8F-7F31-589251431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4308-4EC1-7149-A7EC-940AA8647DE4}" type="datetimeFigureOut">
              <a:rPr lang="x-none" smtClean="0"/>
              <a:t>02/01/25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6C7183-FBD9-0DE9-502C-55F3F3974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302DC3-2C52-8649-D071-624A6B29E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01CE7-FE27-4C43-8E08-7C4F5B7166D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8881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AB4C68-DFCD-17E8-1448-1C290CC20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C62494-2F6E-83E8-7063-5326FCE9D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500D83-1FCA-FD18-9C0A-A6F25A46B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4308-4EC1-7149-A7EC-940AA8647DE4}" type="datetimeFigureOut">
              <a:rPr lang="x-none" smtClean="0"/>
              <a:t>02/01/25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7F00A7-8633-2A7F-971E-E7567515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09EBA5-5317-D938-B338-9C53C7097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01CE7-FE27-4C43-8E08-7C4F5B7166D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9223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A3B39E-D8A0-AE89-C844-330C02F0B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908205-8FFC-8205-468F-D3EE1AE59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4156C2-2401-C98C-7623-2197B1102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9D2AD8-41FC-FB48-9206-8C026AD11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4308-4EC1-7149-A7EC-940AA8647DE4}" type="datetimeFigureOut">
              <a:rPr lang="x-none" smtClean="0"/>
              <a:t>02/01/25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CE6E69-85CE-B8B9-F5C0-D8299518D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C63743-B1E8-F9B4-4E6F-75BDC9FB9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01CE7-FE27-4C43-8E08-7C4F5B7166D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92252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61A56-835D-F825-4DE4-123FD23FA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A28DEC-4991-6CB5-E764-073C7FA82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FA66B93-4695-91A3-516C-F2C7224D6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00ADEA-E092-28B1-D34D-C6138D45D8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B47811-434A-7C6E-6190-719345881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64535C3-413E-1021-A05D-C1DDAF1E6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4308-4EC1-7149-A7EC-940AA8647DE4}" type="datetimeFigureOut">
              <a:rPr lang="x-none" smtClean="0"/>
              <a:t>02/01/25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550709F-DB80-F053-3260-532D3C014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D8A5E81-D624-6369-DD00-69927AFB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01CE7-FE27-4C43-8E08-7C4F5B7166D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6918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7EDF8E-818C-D74C-368B-A89142BC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F63198D-1751-6ED1-C30C-C80B3B254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4308-4EC1-7149-A7EC-940AA8647DE4}" type="datetimeFigureOut">
              <a:rPr lang="x-none" smtClean="0"/>
              <a:t>02/01/25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66EDD79-0AF7-33E2-E94D-28039129D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02AA7B4-B555-C400-CF13-667317222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01CE7-FE27-4C43-8E08-7C4F5B7166D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8462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80CF7B5-4F14-6322-E972-43FE872F3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4308-4EC1-7149-A7EC-940AA8647DE4}" type="datetimeFigureOut">
              <a:rPr lang="x-none" smtClean="0"/>
              <a:t>02/01/25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1FC2879-2A26-3160-D4E6-9881729F5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F0B2DA3-0AA2-5BB8-57D9-8423FCC49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01CE7-FE27-4C43-8E08-7C4F5B7166D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6572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E1C95C-7AFF-F9F5-88DD-91858B4B6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DA7C8-AD1E-23C0-7E75-F5E611AC2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B4911A7-1711-C614-5058-D0E8E0D48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281845-B86B-DC17-CFA1-240610298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4308-4EC1-7149-A7EC-940AA8647DE4}" type="datetimeFigureOut">
              <a:rPr lang="x-none" smtClean="0"/>
              <a:t>02/01/25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8C9A085-8BAB-471C-6B57-4A5542386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2E5751-C579-B8F2-8033-3CA83DB1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01CE7-FE27-4C43-8E08-7C4F5B7166D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4177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C70452-8C20-799A-B56F-E7A108C09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69F3323-E373-C4AD-2720-2E671A0E2F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B02EDB1-2914-35B6-15DB-AD2405AE0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8F5F00-B475-A788-BCD3-0B9F73795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4308-4EC1-7149-A7EC-940AA8647DE4}" type="datetimeFigureOut">
              <a:rPr lang="x-none" smtClean="0"/>
              <a:t>02/01/25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E7F43A-276F-6BF3-C89B-E042F6CCA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A0F081-0FF0-DEA3-331D-1C0E4A935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01CE7-FE27-4C43-8E08-7C4F5B7166D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5677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2ACE77C-CB94-86FB-A408-F632ECD61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4CA445-A13B-F3FF-0445-9331875FE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ABCFB6-8C3D-AC8A-6963-F7D3A2DCB1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D4308-4EC1-7149-A7EC-940AA8647DE4}" type="datetimeFigureOut">
              <a:rPr lang="x-none" smtClean="0"/>
              <a:t>02/01/25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51BB12-4D55-8C57-716F-011C5472E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732A87-3F70-F2DC-E897-46981BABD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01CE7-FE27-4C43-8E08-7C4F5B7166D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659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microsoft.com/office/2007/relationships/hdphoto" Target="../media/hdphoto1.wdp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3" Type="http://schemas.openxmlformats.org/officeDocument/2006/relationships/image" Target="../media/image73.png"/><Relationship Id="rId14" Type="http://schemas.openxmlformats.org/officeDocument/2006/relationships/image" Target="../media/image74.png"/><Relationship Id="rId15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5" Type="http://schemas.openxmlformats.org/officeDocument/2006/relationships/image" Target="../media/image65.gif"/><Relationship Id="rId6" Type="http://schemas.openxmlformats.org/officeDocument/2006/relationships/image" Target="../media/image66.png"/><Relationship Id="rId7" Type="http://schemas.openxmlformats.org/officeDocument/2006/relationships/image" Target="../media/image67.jpe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294A7C-AF27-EFE0-57E8-6020D7777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1367"/>
            <a:ext cx="9144000" cy="2387600"/>
          </a:xfrm>
        </p:spPr>
        <p:txBody>
          <a:bodyPr>
            <a:normAutofit/>
          </a:bodyPr>
          <a:lstStyle/>
          <a:p>
            <a:r>
              <a:rPr lang="x-none" dirty="0"/>
              <a:t>Hvernig verður mergæxli til?</a:t>
            </a:r>
            <a:br>
              <a:rPr lang="x-none" dirty="0"/>
            </a:br>
            <a:endParaRPr lang="x-none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70C3C1-958A-FFB1-EED6-62F8074DD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0215"/>
            <a:ext cx="9144000" cy="2253235"/>
          </a:xfrm>
        </p:spPr>
        <p:txBody>
          <a:bodyPr>
            <a:normAutofit lnSpcReduction="10000"/>
          </a:bodyPr>
          <a:lstStyle/>
          <a:p>
            <a:r>
              <a:rPr lang="x-none" sz="2800" dirty="0"/>
              <a:t>Sæmundur Rögnvaldsson</a:t>
            </a:r>
          </a:p>
          <a:p>
            <a:r>
              <a:rPr lang="x-none" dirty="0">
                <a:solidFill>
                  <a:schemeClr val="bg1">
                    <a:lumMod val="50000"/>
                  </a:schemeClr>
                </a:solidFill>
              </a:rPr>
              <a:t>Nýdoktor og aðjunkt</a:t>
            </a:r>
          </a:p>
          <a:p>
            <a:r>
              <a:rPr lang="x-none" dirty="0">
                <a:solidFill>
                  <a:schemeClr val="bg1">
                    <a:lumMod val="50000"/>
                  </a:schemeClr>
                </a:solidFill>
              </a:rPr>
              <a:t>Sérnámslæknir</a:t>
            </a:r>
          </a:p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x-none" dirty="0">
                <a:solidFill>
                  <a:schemeClr val="bg1">
                    <a:lumMod val="50000"/>
                  </a:schemeClr>
                </a:solidFill>
              </a:rPr>
              <a:t>Háskóli Íslands og Landspítali</a:t>
            </a:r>
          </a:p>
        </p:txBody>
      </p:sp>
      <p:pic>
        <p:nvPicPr>
          <p:cNvPr id="4" name="Picture 10" descr="Merki skólans">
            <a:extLst>
              <a:ext uri="{FF2B5EF4-FFF2-40B4-BE49-F238E27FC236}">
                <a16:creationId xmlns:a16="http://schemas.microsoft.com/office/drawing/2014/main" xmlns="" id="{E0C70B2C-22EA-D12A-FDD4-6FC2AB4AE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996" y="265950"/>
            <a:ext cx="2362004" cy="137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2D58F9F9-E807-9736-4119-A08AA08EA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5" y="354549"/>
            <a:ext cx="1963249" cy="137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umbnail_blodskimun">
            <a:extLst>
              <a:ext uri="{FF2B5EF4-FFF2-40B4-BE49-F238E27FC236}">
                <a16:creationId xmlns:a16="http://schemas.microsoft.com/office/drawing/2014/main" xmlns="" id="{9BC26423-A534-2533-31E4-86C5A2CB0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20" y="4927131"/>
            <a:ext cx="1779115" cy="179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682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A61FBC-51F7-1E27-6DC0-3B7D0F5E6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Af hverju er mikilvægt að skilja orsakir?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30FD42-B8AA-F3C1-4422-91BEF4E07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x-none" dirty="0"/>
              <a:t>Skilningur á meingerð -&gt; Tækifæri til inngripa</a:t>
            </a:r>
          </a:p>
          <a:p>
            <a:pPr algn="ctr"/>
            <a:endParaRPr lang="x-none" dirty="0"/>
          </a:p>
          <a:p>
            <a:pPr algn="ctr"/>
            <a:r>
              <a:rPr lang="x-none" dirty="0"/>
              <a:t>Meðferðir við virku mergæxlis</a:t>
            </a:r>
          </a:p>
          <a:p>
            <a:pPr algn="ctr"/>
            <a:endParaRPr lang="x-none" dirty="0"/>
          </a:p>
          <a:p>
            <a:pPr algn="ctr"/>
            <a:r>
              <a:rPr lang="x-none" dirty="0"/>
              <a:t>Meðferðir til að koma í veg fyrir mergæxli</a:t>
            </a:r>
          </a:p>
          <a:p>
            <a:pPr algn="ctr"/>
            <a:endParaRPr lang="x-none" dirty="0"/>
          </a:p>
          <a:p>
            <a:pPr algn="ctr"/>
            <a:r>
              <a:rPr lang="x-none" dirty="0"/>
              <a:t>Forvarnir</a:t>
            </a:r>
          </a:p>
          <a:p>
            <a:pPr algn="ctr"/>
            <a:endParaRPr lang="x-none" dirty="0"/>
          </a:p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2337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237BFD-1D06-A977-0900-93114AC10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x-none" dirty="0"/>
              <a:t>Til að skilja orsakir mergæxlis þarf að skilja þessi þrjú skref þróunar þess!</a:t>
            </a:r>
            <a:br>
              <a:rPr lang="x-none" dirty="0"/>
            </a:br>
            <a:r>
              <a:rPr lang="x-none" dirty="0"/>
              <a:t/>
            </a:r>
            <a:br>
              <a:rPr lang="x-none" dirty="0"/>
            </a:br>
            <a:r>
              <a:rPr lang="x-none" dirty="0"/>
              <a:t>Rannsaka MGUS</a:t>
            </a:r>
          </a:p>
        </p:txBody>
      </p:sp>
    </p:spTree>
    <p:extLst>
      <p:ext uri="{BB962C8B-B14F-4D97-AF65-F5344CB8AC3E}">
        <p14:creationId xmlns:p14="http://schemas.microsoft.com/office/powerpoint/2010/main" val="399838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E3464D-B362-7D8F-D5DE-5E459641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Af hverju er erfitt að rannsaka MGUS?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788812-3CEC-B055-ADC2-8781805A7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x-none" dirty="0"/>
              <a:t>MGUS er einkennalaus</a:t>
            </a:r>
          </a:p>
          <a:p>
            <a:endParaRPr lang="x-none" dirty="0"/>
          </a:p>
          <a:p>
            <a:r>
              <a:rPr lang="x-none" dirty="0"/>
              <a:t>Finnum bara þá sem eru með aðra sjúkdóma</a:t>
            </a:r>
          </a:p>
          <a:p>
            <a:endParaRPr lang="x-none" dirty="0"/>
          </a:p>
          <a:p>
            <a:r>
              <a:rPr lang="x-none" dirty="0"/>
              <a:t>“Valbjögun”</a:t>
            </a:r>
          </a:p>
        </p:txBody>
      </p:sp>
      <p:pic>
        <p:nvPicPr>
          <p:cNvPr id="13314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72CC899A-D91E-37B2-1A03-AF1A53D66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68500"/>
            <a:ext cx="5694777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2F8E314E-0B69-6B59-2B29-1B9B9F48B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39272" r="77252" b="48000"/>
          <a:stretch/>
        </p:blipFill>
        <p:spPr bwMode="auto">
          <a:xfrm>
            <a:off x="6732882" y="4088606"/>
            <a:ext cx="342901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69F94593-9ADE-DCC0-8CE9-E3014F64F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39272" r="77252" b="48000"/>
          <a:stretch/>
        </p:blipFill>
        <p:spPr bwMode="auto">
          <a:xfrm>
            <a:off x="7619996" y="4718843"/>
            <a:ext cx="342901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CBBA0292-4A92-6DD3-6717-6B3AAB290A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39272" r="77252" b="48000"/>
          <a:stretch/>
        </p:blipFill>
        <p:spPr bwMode="auto">
          <a:xfrm>
            <a:off x="7391398" y="4597400"/>
            <a:ext cx="342901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298B35AD-5237-6E1C-533B-7FACABD2F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39272" r="77252" b="48000"/>
          <a:stretch/>
        </p:blipFill>
        <p:spPr bwMode="auto">
          <a:xfrm>
            <a:off x="7781337" y="4453731"/>
            <a:ext cx="342901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B100FB34-E407-6789-5CF5-D0BD9E8D3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39272" r="77252" b="48000"/>
          <a:stretch/>
        </p:blipFill>
        <p:spPr bwMode="auto">
          <a:xfrm>
            <a:off x="6572249" y="3723481"/>
            <a:ext cx="342901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6E5246D7-70FB-8CBE-3562-8AA2680C8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39272" r="77252" b="48000"/>
          <a:stretch/>
        </p:blipFill>
        <p:spPr bwMode="auto">
          <a:xfrm>
            <a:off x="8204200" y="4496593"/>
            <a:ext cx="342901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74588DEA-0726-B2A1-E76D-14AF9A122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39272" r="77252" b="48000"/>
          <a:stretch/>
        </p:blipFill>
        <p:spPr bwMode="auto">
          <a:xfrm>
            <a:off x="6819899" y="4578350"/>
            <a:ext cx="342901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ECD16A03-A192-1D67-B24A-8F914A1FB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39272" r="77252" b="48000"/>
          <a:stretch/>
        </p:blipFill>
        <p:spPr bwMode="auto">
          <a:xfrm>
            <a:off x="6286499" y="4152900"/>
            <a:ext cx="342901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6AC0450A-6021-0499-D031-CBCEEE4774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39272" r="77252" b="48000"/>
          <a:stretch/>
        </p:blipFill>
        <p:spPr bwMode="auto">
          <a:xfrm>
            <a:off x="7124702" y="4941093"/>
            <a:ext cx="342901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7BFC20F5-0B9B-BF46-022B-801CDFCA4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39272" r="77252" b="48000"/>
          <a:stretch/>
        </p:blipFill>
        <p:spPr bwMode="auto">
          <a:xfrm>
            <a:off x="8383880" y="3834606"/>
            <a:ext cx="342901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41306E90-5885-62CB-DD51-8CB977A94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39272" r="77252" b="48000"/>
          <a:stretch/>
        </p:blipFill>
        <p:spPr bwMode="auto">
          <a:xfrm>
            <a:off x="6410914" y="3124597"/>
            <a:ext cx="342901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E2114AC7-C0C2-A847-4796-D4CD2B21E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39272" r="77252" b="48000"/>
          <a:stretch/>
        </p:blipFill>
        <p:spPr bwMode="auto">
          <a:xfrm>
            <a:off x="6238875" y="3501231"/>
            <a:ext cx="342901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6C944FCC-2DEF-A823-1912-6C3EEB247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39272" r="77252" b="48000"/>
          <a:stretch/>
        </p:blipFill>
        <p:spPr bwMode="auto">
          <a:xfrm>
            <a:off x="6515096" y="4642644"/>
            <a:ext cx="342901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5CCDF93F-9370-A48C-1AD5-1E8403FA9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39272" r="77252" b="48000"/>
          <a:stretch/>
        </p:blipFill>
        <p:spPr bwMode="auto">
          <a:xfrm>
            <a:off x="6885282" y="4241006"/>
            <a:ext cx="342901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6C7C1EAB-9C47-F0F1-1840-39688558D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39272" r="77252" b="48000"/>
          <a:stretch/>
        </p:blipFill>
        <p:spPr bwMode="auto">
          <a:xfrm>
            <a:off x="7050372" y="4317602"/>
            <a:ext cx="342901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2D564EA4-DCB0-2DA2-6871-12F676696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39272" r="77252" b="48000"/>
          <a:stretch/>
        </p:blipFill>
        <p:spPr bwMode="auto">
          <a:xfrm>
            <a:off x="7202772" y="4470002"/>
            <a:ext cx="342901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5C9B20C0-F960-7549-996E-1AA929414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39272" r="77252" b="48000"/>
          <a:stretch/>
        </p:blipFill>
        <p:spPr bwMode="auto">
          <a:xfrm>
            <a:off x="8373062" y="4112418"/>
            <a:ext cx="342901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091E14B4-BAD5-46CD-7029-6D1759D1C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39272" r="77252" b="48000"/>
          <a:stretch/>
        </p:blipFill>
        <p:spPr bwMode="auto">
          <a:xfrm>
            <a:off x="8079074" y="4724399"/>
            <a:ext cx="342901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C667BB45-27F1-DEB9-1115-CC35D05D4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6" t="39272" r="77252" b="48000"/>
          <a:stretch/>
        </p:blipFill>
        <p:spPr bwMode="auto">
          <a:xfrm>
            <a:off x="8371186" y="4383086"/>
            <a:ext cx="342901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5445E101-6F2A-A1AF-CDC2-91E7BD78B2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t="41227" r="67440" b="49341"/>
          <a:stretch/>
        </p:blipFill>
        <p:spPr bwMode="auto">
          <a:xfrm>
            <a:off x="7235692" y="3272232"/>
            <a:ext cx="353724" cy="3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2CAB16A0-D7B0-5C1F-C640-F8A9AE393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t="41227" r="67440" b="49341"/>
          <a:stretch/>
        </p:blipFill>
        <p:spPr bwMode="auto">
          <a:xfrm>
            <a:off x="7543669" y="3690142"/>
            <a:ext cx="353724" cy="3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2365C1C4-DB23-2C00-EA0D-8FFE7C165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t="41227" r="67440" b="49341"/>
          <a:stretch/>
        </p:blipFill>
        <p:spPr bwMode="auto">
          <a:xfrm>
            <a:off x="7619996" y="3175792"/>
            <a:ext cx="353724" cy="3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A174B320-4778-EAF9-ADDD-4913995E1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t="41227" r="67440" b="49341"/>
          <a:stretch/>
        </p:blipFill>
        <p:spPr bwMode="auto">
          <a:xfrm>
            <a:off x="7997882" y="3671887"/>
            <a:ext cx="353724" cy="3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6A7994DE-3194-30F9-A5A8-CE91583FE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t="41227" r="67440" b="49341"/>
          <a:stretch/>
        </p:blipFill>
        <p:spPr bwMode="auto">
          <a:xfrm>
            <a:off x="8063071" y="3186113"/>
            <a:ext cx="353724" cy="3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AE9F1B23-0C9D-059E-53DA-4F2698930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t="41227" r="67440" b="49341"/>
          <a:stretch/>
        </p:blipFill>
        <p:spPr bwMode="auto">
          <a:xfrm>
            <a:off x="9894003" y="3763565"/>
            <a:ext cx="353724" cy="3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F33196C4-E682-F48B-9FB9-E346B4C42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t="41227" r="67440" b="49341"/>
          <a:stretch/>
        </p:blipFill>
        <p:spPr bwMode="auto">
          <a:xfrm>
            <a:off x="10201980" y="4181475"/>
            <a:ext cx="353724" cy="3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8BFAC12D-2390-5CB6-ECDA-186720A1B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t="41227" r="67440" b="49341"/>
          <a:stretch/>
        </p:blipFill>
        <p:spPr bwMode="auto">
          <a:xfrm>
            <a:off x="10278307" y="3667125"/>
            <a:ext cx="353724" cy="3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94764D1E-7BAA-78E1-9FF0-6671DC276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t="41227" r="67440" b="49341"/>
          <a:stretch/>
        </p:blipFill>
        <p:spPr bwMode="auto">
          <a:xfrm>
            <a:off x="10656193" y="4163220"/>
            <a:ext cx="353724" cy="3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Sampling bias: identifying and avoiding bias in data collection — Eval  Academy">
            <a:extLst>
              <a:ext uri="{FF2B5EF4-FFF2-40B4-BE49-F238E27FC236}">
                <a16:creationId xmlns:a16="http://schemas.microsoft.com/office/drawing/2014/main" xmlns="" id="{869CD2A4-6493-6824-B917-576AAE5C8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t="41227" r="67440" b="49341"/>
          <a:stretch/>
        </p:blipFill>
        <p:spPr bwMode="auto">
          <a:xfrm>
            <a:off x="10721382" y="3677446"/>
            <a:ext cx="353724" cy="3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xmlns="" id="{08975478-C1E8-8E81-8923-9B2093221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777" y="4529215"/>
            <a:ext cx="2093624" cy="235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278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showing the amount of blood in the blood&#10;&#10;Description automatically generated with medium confidence">
            <a:extLst>
              <a:ext uri="{FF2B5EF4-FFF2-40B4-BE49-F238E27FC236}">
                <a16:creationId xmlns:a16="http://schemas.microsoft.com/office/drawing/2014/main" xmlns="" id="{B9377AA9-B92F-3389-5FF3-15F0CA3B4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570" y="721659"/>
            <a:ext cx="8798859" cy="541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56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mepage - iStopMM">
            <a:extLst>
              <a:ext uri="{FF2B5EF4-FFF2-40B4-BE49-F238E27FC236}">
                <a16:creationId xmlns:a16="http://schemas.microsoft.com/office/drawing/2014/main" xmlns="" id="{344DFC99-DA77-D61D-FF42-D42ED2921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460" y="638844"/>
            <a:ext cx="4069080" cy="406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3AF9E25-6E9A-36A6-74BB-EC7DC1C0BA45}"/>
              </a:ext>
            </a:extLst>
          </p:cNvPr>
          <p:cNvSpPr/>
          <p:nvPr/>
        </p:nvSpPr>
        <p:spPr>
          <a:xfrm>
            <a:off x="4064508" y="4305588"/>
            <a:ext cx="4069080" cy="1828800"/>
          </a:xfrm>
          <a:prstGeom prst="rect">
            <a:avLst/>
          </a:prstGeom>
          <a:solidFill>
            <a:srgbClr val="512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DB92F4-91B8-AA00-9CBB-4664B92023C6}"/>
              </a:ext>
            </a:extLst>
          </p:cNvPr>
          <p:cNvSpPr txBox="1"/>
          <p:nvPr/>
        </p:nvSpPr>
        <p:spPr>
          <a:xfrm>
            <a:off x="4254246" y="4515900"/>
            <a:ext cx="3683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dirty="0">
                <a:solidFill>
                  <a:schemeClr val="bg1"/>
                </a:solidFill>
              </a:rPr>
              <a:t>Iceland Screens, Treats, or Prevents Multiple Myeloma</a:t>
            </a:r>
          </a:p>
          <a:p>
            <a:pPr algn="ctr"/>
            <a:r>
              <a:rPr lang="x-none" sz="2400" dirty="0">
                <a:solidFill>
                  <a:schemeClr val="bg1"/>
                </a:solidFill>
              </a:rPr>
              <a:t>iStopMM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F14A792-1517-A89F-C779-1DA36BBC7450}"/>
              </a:ext>
            </a:extLst>
          </p:cNvPr>
          <p:cNvCxnSpPr>
            <a:cxnSpLocks/>
          </p:cNvCxnSpPr>
          <p:nvPr/>
        </p:nvCxnSpPr>
        <p:spPr>
          <a:xfrm>
            <a:off x="4058412" y="4406172"/>
            <a:ext cx="418490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884B61E-6F47-3C4C-5A06-3D52F479A62C}"/>
              </a:ext>
            </a:extLst>
          </p:cNvPr>
          <p:cNvCxnSpPr>
            <a:cxnSpLocks/>
          </p:cNvCxnSpPr>
          <p:nvPr/>
        </p:nvCxnSpPr>
        <p:spPr>
          <a:xfrm>
            <a:off x="4003548" y="5716229"/>
            <a:ext cx="418490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3A52019-1099-C13B-A8A8-1310F22657B0}"/>
              </a:ext>
            </a:extLst>
          </p:cNvPr>
          <p:cNvCxnSpPr>
            <a:cxnSpLocks/>
          </p:cNvCxnSpPr>
          <p:nvPr/>
        </p:nvCxnSpPr>
        <p:spPr>
          <a:xfrm>
            <a:off x="4757928" y="5310845"/>
            <a:ext cx="2676144" cy="0"/>
          </a:xfrm>
          <a:prstGeom prst="line">
            <a:avLst/>
          </a:prstGeom>
          <a:ln w="38100">
            <a:solidFill>
              <a:srgbClr val="00C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056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575E891-5B01-23EC-5DDD-F65DFD574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5" b="92219" l="5625" r="95125">
                        <a14:foregroundMark x1="37500" y1="87086" x2="37500" y2="87086"/>
                        <a14:foregroundMark x1="21000" y1="44536" x2="21000" y2="44536"/>
                        <a14:foregroundMark x1="19375" y1="36424" x2="19375" y2="36424"/>
                        <a14:foregroundMark x1="60625" y1="76656" x2="60625" y2="76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44" y="620688"/>
            <a:ext cx="4637097" cy="3501008"/>
          </a:xfrm>
          <a:prstGeom prst="rect">
            <a:avLst/>
          </a:prstGeom>
        </p:spPr>
      </p:pic>
      <p:pic>
        <p:nvPicPr>
          <p:cNvPr id="4" name="Picture 3" descr="Screen Shot 2017-04-07 at 12.44.35.png">
            <a:extLst>
              <a:ext uri="{FF2B5EF4-FFF2-40B4-BE49-F238E27FC236}">
                <a16:creationId xmlns:a16="http://schemas.microsoft.com/office/drawing/2014/main" xmlns="" id="{B592CCE7-4EC0-27C7-6289-3C047871A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89908"/>
            <a:ext cx="4568048" cy="1990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F9DD60-0CE2-68A1-E863-2D5A4B84D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8374" y="3917626"/>
            <a:ext cx="3777538" cy="25186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2C6F26-329C-C3A7-9F30-1EE5E8BC08A1}"/>
              </a:ext>
            </a:extLst>
          </p:cNvPr>
          <p:cNvSpPr/>
          <p:nvPr/>
        </p:nvSpPr>
        <p:spPr>
          <a:xfrm>
            <a:off x="2207568" y="2204864"/>
            <a:ext cx="172819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=148.704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16C7C0B-5B30-E777-8EB3-85BD1FFAA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277" y="4038984"/>
            <a:ext cx="3009630" cy="22572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61BA512-EC92-FECA-8029-EAE5802D8208}"/>
              </a:ext>
            </a:extLst>
          </p:cNvPr>
          <p:cNvSpPr/>
          <p:nvPr/>
        </p:nvSpPr>
        <p:spPr>
          <a:xfrm>
            <a:off x="6943047" y="5746049"/>
            <a:ext cx="172819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=75.422</a:t>
            </a:r>
          </a:p>
        </p:txBody>
      </p:sp>
    </p:spTree>
    <p:extLst>
      <p:ext uri="{BB962C8B-B14F-4D97-AF65-F5344CB8AC3E}">
        <p14:creationId xmlns:p14="http://schemas.microsoft.com/office/powerpoint/2010/main" val="2747789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8477135B-C6B9-1B47-1CBB-D5ABEFFB6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884" y="313768"/>
            <a:ext cx="5990936" cy="479453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D4D0EF18-BDC2-B49E-BCC2-4F15E5E737C9}"/>
              </a:ext>
            </a:extLst>
          </p:cNvPr>
          <p:cNvSpPr/>
          <p:nvPr/>
        </p:nvSpPr>
        <p:spPr>
          <a:xfrm>
            <a:off x="3059410" y="5193754"/>
            <a:ext cx="5084064" cy="49069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4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MM or h</a:t>
            </a:r>
            <a:r>
              <a:rPr lang="is-IS" sz="14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igh-risk </a:t>
            </a:r>
            <a:r>
              <a:rPr lang="x-none" sz="14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SMM: KRd for 2 years</a:t>
            </a:r>
          </a:p>
          <a:p>
            <a:pPr algn="ctr"/>
            <a:r>
              <a:rPr lang="is-IS" sz="14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Intermiediate-risk </a:t>
            </a:r>
            <a:r>
              <a:rPr lang="x-none" sz="14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</a:rPr>
              <a:t>SMM: Rd for 2 years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08899A-C8B2-8FC2-336E-7A2F03665F5E}"/>
              </a:ext>
            </a:extLst>
          </p:cNvPr>
          <p:cNvSpPr txBox="1"/>
          <p:nvPr/>
        </p:nvSpPr>
        <p:spPr>
          <a:xfrm>
            <a:off x="9115425" y="2514600"/>
            <a:ext cx="30765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/>
              <a:t>Spurningalistar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/>
              <a:t>Lífsgæði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/>
              <a:t>Miðlægir gagnagrunnar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/>
              <a:t>Lífsýnasafn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61595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18A029-47F2-B859-F301-F442EF103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Hvað höfum við lært?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BC728A4-DFA3-3DDF-A7AB-960826A09CDD}"/>
              </a:ext>
            </a:extLst>
          </p:cNvPr>
          <p:cNvSpPr/>
          <p:nvPr/>
        </p:nvSpPr>
        <p:spPr>
          <a:xfrm>
            <a:off x="2253110" y="3641119"/>
            <a:ext cx="1728192" cy="5605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solidFill>
                  <a:schemeClr val="tx1"/>
                </a:solidFill>
              </a:rPr>
              <a:t>MGUS</a:t>
            </a:r>
          </a:p>
        </p:txBody>
      </p:sp>
      <p:pic>
        <p:nvPicPr>
          <p:cNvPr id="5" name="Bildobjekt 36" descr="PlasmacellSHARP.png">
            <a:extLst>
              <a:ext uri="{FF2B5EF4-FFF2-40B4-BE49-F238E27FC236}">
                <a16:creationId xmlns:a16="http://schemas.microsoft.com/office/drawing/2014/main" xmlns="" id="{F7482659-3D8E-75ED-6296-5DA2B7757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077" y="2945790"/>
            <a:ext cx="612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10" descr="Pytte_Y.png">
            <a:extLst>
              <a:ext uri="{FF2B5EF4-FFF2-40B4-BE49-F238E27FC236}">
                <a16:creationId xmlns:a16="http://schemas.microsoft.com/office/drawing/2014/main" xmlns="" id="{A326E47B-CED9-5AF3-19C6-FA14A6089C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306" y="2637637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objekt 10" descr="Pytte_Y.png">
            <a:extLst>
              <a:ext uri="{FF2B5EF4-FFF2-40B4-BE49-F238E27FC236}">
                <a16:creationId xmlns:a16="http://schemas.microsoft.com/office/drawing/2014/main" xmlns="" id="{F5EB5141-7B7D-FF17-C9D7-69FF313998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9320">
            <a:off x="5180927" y="1950767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0" descr="Pytte_Y.png">
            <a:extLst>
              <a:ext uri="{FF2B5EF4-FFF2-40B4-BE49-F238E27FC236}">
                <a16:creationId xmlns:a16="http://schemas.microsoft.com/office/drawing/2014/main" xmlns="" id="{16BAB7A6-F0A8-14D3-91A7-E8C944F99A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9471">
            <a:off x="2289323" y="2480771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objekt 36" descr="PlasmacellSHARP.png">
            <a:extLst>
              <a:ext uri="{FF2B5EF4-FFF2-40B4-BE49-F238E27FC236}">
                <a16:creationId xmlns:a16="http://schemas.microsoft.com/office/drawing/2014/main" xmlns="" id="{E4F3DD0B-02FA-98D3-DA81-622579644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">
            <a:off x="5008180" y="2991823"/>
            <a:ext cx="612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objekt 36" descr="PlasmacellSHARP.png">
            <a:extLst>
              <a:ext uri="{FF2B5EF4-FFF2-40B4-BE49-F238E27FC236}">
                <a16:creationId xmlns:a16="http://schemas.microsoft.com/office/drawing/2014/main" xmlns="" id="{D50F9E2F-B24C-7521-66D2-63E529352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477" y="3098190"/>
            <a:ext cx="612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objekt 36" descr="PlasmacellSHARP.png">
            <a:extLst>
              <a:ext uri="{FF2B5EF4-FFF2-40B4-BE49-F238E27FC236}">
                <a16:creationId xmlns:a16="http://schemas.microsoft.com/office/drawing/2014/main" xmlns="" id="{C88F4D94-EFFA-D388-668D-BD5354153C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">
            <a:off x="5490242" y="2656584"/>
            <a:ext cx="612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objekt 36" descr="PlasmacellSHARP.png">
            <a:extLst>
              <a:ext uri="{FF2B5EF4-FFF2-40B4-BE49-F238E27FC236}">
                <a16:creationId xmlns:a16="http://schemas.microsoft.com/office/drawing/2014/main" xmlns="" id="{CCD09BA7-56FB-B919-E680-3F70B2647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">
            <a:off x="5160580" y="2617690"/>
            <a:ext cx="612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objekt 36" descr="PlasmacellSHARP.png">
            <a:extLst>
              <a:ext uri="{FF2B5EF4-FFF2-40B4-BE49-F238E27FC236}">
                <a16:creationId xmlns:a16="http://schemas.microsoft.com/office/drawing/2014/main" xmlns="" id="{1F963CB6-F2FD-7FC6-6020-63C0614C5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">
            <a:off x="5423493" y="3030436"/>
            <a:ext cx="612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objekt 10" descr="Pytte_Y.png">
            <a:extLst>
              <a:ext uri="{FF2B5EF4-FFF2-40B4-BE49-F238E27FC236}">
                <a16:creationId xmlns:a16="http://schemas.microsoft.com/office/drawing/2014/main" xmlns="" id="{EF456F6B-D98F-B20C-78CF-5E8B5F25D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9424">
            <a:off x="5708037" y="2281291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objekt 10" descr="Pytte_Y.png">
            <a:extLst>
              <a:ext uri="{FF2B5EF4-FFF2-40B4-BE49-F238E27FC236}">
                <a16:creationId xmlns:a16="http://schemas.microsoft.com/office/drawing/2014/main" xmlns="" id="{69C71A17-BE65-97BF-A6A6-B18070BE2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3214">
            <a:off x="2746523" y="2397427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Bildobjekt 10" descr="Pytte_Y.png">
            <a:extLst>
              <a:ext uri="{FF2B5EF4-FFF2-40B4-BE49-F238E27FC236}">
                <a16:creationId xmlns:a16="http://schemas.microsoft.com/office/drawing/2014/main" xmlns="" id="{5EA936A8-6FE4-2F73-9955-E4D333DD7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54759">
            <a:off x="5028527" y="2338911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objekt 10" descr="Pytte_Y.png">
            <a:extLst>
              <a:ext uri="{FF2B5EF4-FFF2-40B4-BE49-F238E27FC236}">
                <a16:creationId xmlns:a16="http://schemas.microsoft.com/office/drawing/2014/main" xmlns="" id="{453F21CD-933B-CE84-25D6-5C9A2DD338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">
            <a:off x="5180630" y="2262089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Bildobjekt 10" descr="Pytte_Y.png">
            <a:extLst>
              <a:ext uri="{FF2B5EF4-FFF2-40B4-BE49-F238E27FC236}">
                <a16:creationId xmlns:a16="http://schemas.microsoft.com/office/drawing/2014/main" xmlns="" id="{F805D453-F8C9-9F13-799F-316BD06F93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4238">
            <a:off x="5442609" y="2071196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Bildobjekt 10" descr="Pytte_Y.png">
            <a:extLst>
              <a:ext uri="{FF2B5EF4-FFF2-40B4-BE49-F238E27FC236}">
                <a16:creationId xmlns:a16="http://schemas.microsoft.com/office/drawing/2014/main" xmlns="" id="{8239EEC3-292A-8570-679F-F5445E52C9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0495">
            <a:off x="4782167" y="2206641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ildobjekt 10" descr="Pytte_Y.png">
            <a:extLst>
              <a:ext uri="{FF2B5EF4-FFF2-40B4-BE49-F238E27FC236}">
                <a16:creationId xmlns:a16="http://schemas.microsoft.com/office/drawing/2014/main" xmlns="" id="{EDE81AD9-6C6B-3D4A-95B1-12A239C5D8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24118">
            <a:off x="5550021" y="1879227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Bildobjekt 10" descr="Pytte_Y.png">
            <a:extLst>
              <a:ext uri="{FF2B5EF4-FFF2-40B4-BE49-F238E27FC236}">
                <a16:creationId xmlns:a16="http://schemas.microsoft.com/office/drawing/2014/main" xmlns="" id="{CD134DA7-9DF4-5D2C-39E0-120E59FBBF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">
            <a:off x="4969208" y="1919988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Bildobjekt 10" descr="Pytte_Y.png">
            <a:extLst>
              <a:ext uri="{FF2B5EF4-FFF2-40B4-BE49-F238E27FC236}">
                <a16:creationId xmlns:a16="http://schemas.microsoft.com/office/drawing/2014/main" xmlns="" id="{B1B86700-DFB1-9A62-AB8B-85A4BC4399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4238">
            <a:off x="5231187" y="1729095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Bildobjekt 10" descr="Pytte_Y.png">
            <a:extLst>
              <a:ext uri="{FF2B5EF4-FFF2-40B4-BE49-F238E27FC236}">
                <a16:creationId xmlns:a16="http://schemas.microsoft.com/office/drawing/2014/main" xmlns="" id="{170EE924-87B6-FB3C-5564-9DC005211B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0495">
            <a:off x="4688664" y="1886770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94FB7E61-DD4D-EA97-52C2-F4AC946E73E8}"/>
              </a:ext>
            </a:extLst>
          </p:cNvPr>
          <p:cNvCxnSpPr>
            <a:cxnSpLocks/>
          </p:cNvCxnSpPr>
          <p:nvPr/>
        </p:nvCxnSpPr>
        <p:spPr>
          <a:xfrm flipV="1">
            <a:off x="3900001" y="3262495"/>
            <a:ext cx="696887" cy="2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400F06D-40A1-4C4E-114B-E2F7635C2AA0}"/>
              </a:ext>
            </a:extLst>
          </p:cNvPr>
          <p:cNvSpPr/>
          <p:nvPr/>
        </p:nvSpPr>
        <p:spPr>
          <a:xfrm>
            <a:off x="4602871" y="3648263"/>
            <a:ext cx="1728192" cy="5605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solidFill>
                  <a:schemeClr val="tx1"/>
                </a:solidFill>
              </a:rPr>
              <a:t>Mallandi mergæxli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9A371F60-297E-58B3-6F08-F1ED1971905D}"/>
              </a:ext>
            </a:extLst>
          </p:cNvPr>
          <p:cNvCxnSpPr>
            <a:cxnSpLocks/>
          </p:cNvCxnSpPr>
          <p:nvPr/>
        </p:nvCxnSpPr>
        <p:spPr>
          <a:xfrm flipV="1">
            <a:off x="6758785" y="3258125"/>
            <a:ext cx="696887" cy="2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4" descr="Multiple Myeloma or Plasmacytoma">
            <a:extLst>
              <a:ext uri="{FF2B5EF4-FFF2-40B4-BE49-F238E27FC236}">
                <a16:creationId xmlns:a16="http://schemas.microsoft.com/office/drawing/2014/main" xmlns="" id="{4391D473-643F-52D9-2397-4A463DBA5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083" y="2100314"/>
            <a:ext cx="2713074" cy="166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RAB criteria for multiple myeloma investigation and confirmation.... |  Download Scientific Diagram">
            <a:extLst>
              <a:ext uri="{FF2B5EF4-FFF2-40B4-BE49-F238E27FC236}">
                <a16:creationId xmlns:a16="http://schemas.microsoft.com/office/drawing/2014/main" xmlns="" id="{430DEF9F-0D1A-7FA2-EA38-A53A4DA3CB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50"/>
          <a:stretch/>
        </p:blipFill>
        <p:spPr bwMode="auto">
          <a:xfrm>
            <a:off x="7701707" y="3928543"/>
            <a:ext cx="2713074" cy="66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AA1D8D7-01E4-A714-BA68-10D4EA1580D7}"/>
              </a:ext>
            </a:extLst>
          </p:cNvPr>
          <p:cNvSpPr txBox="1"/>
          <p:nvPr/>
        </p:nvSpPr>
        <p:spPr>
          <a:xfrm>
            <a:off x="1816443" y="4591024"/>
            <a:ext cx="216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/>
              <a:t>3.9% yfir 40 ára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2895DCC-59B8-8245-64C6-F6AFA553F6E5}"/>
              </a:ext>
            </a:extLst>
          </p:cNvPr>
          <p:cNvSpPr txBox="1"/>
          <p:nvPr/>
        </p:nvSpPr>
        <p:spPr>
          <a:xfrm>
            <a:off x="4325426" y="4620401"/>
            <a:ext cx="216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/>
              <a:t>0.5% yfir 40 ára</a:t>
            </a:r>
          </a:p>
        </p:txBody>
      </p:sp>
      <p:pic>
        <p:nvPicPr>
          <p:cNvPr id="31" name="Picture 30" descr="Chart&#10;&#10;Description automatically generated">
            <a:extLst>
              <a:ext uri="{FF2B5EF4-FFF2-40B4-BE49-F238E27FC236}">
                <a16:creationId xmlns:a16="http://schemas.microsoft.com/office/drawing/2014/main" xmlns="" id="{2C57ECAB-ED13-D8D5-0D8E-469F1F001E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t="11687" r="23473" b="4828"/>
          <a:stretch/>
        </p:blipFill>
        <p:spPr bwMode="auto">
          <a:xfrm>
            <a:off x="6649273" y="1681351"/>
            <a:ext cx="4878494" cy="3428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xmlns="" id="{E380D475-9A92-6CB2-7223-F037755CF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9509" y="1466189"/>
            <a:ext cx="4500984" cy="4245075"/>
          </a:xfrm>
          <a:prstGeom prst="rect">
            <a:avLst/>
          </a:prstGeom>
        </p:spPr>
      </p:pic>
      <p:pic>
        <p:nvPicPr>
          <p:cNvPr id="5126" name="Picture 6" descr="Prevalence of multiple myeloma precursors revealed for the first time with  iStopMM results | University of Iceland">
            <a:extLst>
              <a:ext uri="{FF2B5EF4-FFF2-40B4-BE49-F238E27FC236}">
                <a16:creationId xmlns:a16="http://schemas.microsoft.com/office/drawing/2014/main" xmlns="" id="{8BEE3EEA-917E-451E-B316-9F5ADFED9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6"/>
          <a:stretch/>
        </p:blipFill>
        <p:spPr bwMode="auto">
          <a:xfrm>
            <a:off x="10305936" y="4656683"/>
            <a:ext cx="1873346" cy="210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027E514-A98C-54AF-82E3-512250C26563}"/>
              </a:ext>
            </a:extLst>
          </p:cNvPr>
          <p:cNvSpPr txBox="1"/>
          <p:nvPr/>
        </p:nvSpPr>
        <p:spPr>
          <a:xfrm>
            <a:off x="1210962" y="6067168"/>
            <a:ext cx="8699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/>
              <a:t>Tími með forstig &gt; aldur</a:t>
            </a:r>
          </a:p>
        </p:txBody>
      </p:sp>
    </p:spTree>
    <p:extLst>
      <p:ext uri="{BB962C8B-B14F-4D97-AF65-F5344CB8AC3E}">
        <p14:creationId xmlns:p14="http://schemas.microsoft.com/office/powerpoint/2010/main" val="208705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623047-4866-B17E-92F2-2CB5EC32A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x-none" dirty="0"/>
              <a:t>Hvaðan kemur neistinn?</a:t>
            </a:r>
          </a:p>
        </p:txBody>
      </p:sp>
      <p:pic>
        <p:nvPicPr>
          <p:cNvPr id="9218" name="Picture 2" descr="Best Fire Starters of 2023, Tested and Reviewed | Outdoor Life">
            <a:extLst>
              <a:ext uri="{FF2B5EF4-FFF2-40B4-BE49-F238E27FC236}">
                <a16:creationId xmlns:a16="http://schemas.microsoft.com/office/drawing/2014/main" xmlns="" id="{04D71ED9-32D4-65C3-AAE6-6520DD200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828" y="1728306"/>
            <a:ext cx="8142344" cy="452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843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7AB628-30EA-13AB-4914-3C4296201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150" y="4826000"/>
            <a:ext cx="1466850" cy="203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AE48D0-0800-00B1-8945-3DED4382A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Sýkingar?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5F1AFB-5588-E8C1-D2B8-554519AE3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667250"/>
          </a:xfrm>
        </p:spPr>
        <p:txBody>
          <a:bodyPr>
            <a:normAutofit fontScale="77500" lnSpcReduction="20000"/>
          </a:bodyPr>
          <a:lstStyle/>
          <a:p>
            <a:r>
              <a:rPr lang="x-none" dirty="0"/>
              <a:t>Sýkingar leiða til ræsingar ónæmiskerfins og ferlið sem gæti leitt til upphafs MGUS gerist</a:t>
            </a:r>
          </a:p>
          <a:p>
            <a:endParaRPr lang="x-none" dirty="0"/>
          </a:p>
          <a:p>
            <a:r>
              <a:rPr lang="x-none" dirty="0"/>
              <a:t>Allar skráða sýkingar</a:t>
            </a:r>
          </a:p>
          <a:p>
            <a:r>
              <a:rPr lang="x-none" dirty="0"/>
              <a:t>Öll sýklalyf, veirulyf og sveppalyf</a:t>
            </a:r>
          </a:p>
          <a:p>
            <a:endParaRPr lang="x-none" dirty="0"/>
          </a:p>
          <a:p>
            <a:endParaRPr lang="x-none" dirty="0"/>
          </a:p>
          <a:p>
            <a:r>
              <a:rPr lang="x-none" dirty="0"/>
              <a:t>Sýkingar virðast almennt ekki “kveikja” MGUS</a:t>
            </a:r>
          </a:p>
          <a:p>
            <a:endParaRPr lang="x-none" dirty="0"/>
          </a:p>
          <a:p>
            <a:r>
              <a:rPr lang="x-none" dirty="0"/>
              <a:t>Möguleg áhrif en þau eru þá lítil</a:t>
            </a:r>
          </a:p>
          <a:p>
            <a:endParaRPr lang="x-none" dirty="0"/>
          </a:p>
          <a:p>
            <a:r>
              <a:rPr lang="x-none" dirty="0"/>
              <a:t>H</a:t>
            </a:r>
            <a:r>
              <a:rPr lang="en-GB" dirty="0"/>
              <a:t>v</a:t>
            </a:r>
            <a:r>
              <a:rPr lang="x-none" dirty="0"/>
              <a:t>að með alvarleika sýkingar?</a:t>
            </a:r>
          </a:p>
          <a:p>
            <a:endParaRPr lang="x-none" dirty="0"/>
          </a:p>
          <a:p>
            <a:endParaRPr lang="x-none" dirty="0"/>
          </a:p>
        </p:txBody>
      </p:sp>
      <p:pic>
        <p:nvPicPr>
          <p:cNvPr id="4" name="Picture 3" descr="A picture containing text, screenshot, diagram, number&#10;&#10;Description automatically generated">
            <a:extLst>
              <a:ext uri="{FF2B5EF4-FFF2-40B4-BE49-F238E27FC236}">
                <a16:creationId xmlns:a16="http://schemas.microsoft.com/office/drawing/2014/main" xmlns="" id="{1C26E74C-8575-EF54-1178-2956B0D25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" t="14676"/>
          <a:stretch/>
        </p:blipFill>
        <p:spPr>
          <a:xfrm>
            <a:off x="5828817" y="2597211"/>
            <a:ext cx="6246702" cy="3714689"/>
          </a:xfrm>
          <a:prstGeom prst="rect">
            <a:avLst/>
          </a:prstGeom>
        </p:spPr>
      </p:pic>
      <p:pic>
        <p:nvPicPr>
          <p:cNvPr id="5" name="Picture 4" descr="A picture containing text, screenshot, diagram, number&#10;&#10;Description automatically generated">
            <a:extLst>
              <a:ext uri="{FF2B5EF4-FFF2-40B4-BE49-F238E27FC236}">
                <a16:creationId xmlns:a16="http://schemas.microsoft.com/office/drawing/2014/main" xmlns="" id="{355DA99D-FBC0-6CE2-8F41-C32983382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" t="4592" b="89692"/>
          <a:stretch/>
        </p:blipFill>
        <p:spPr>
          <a:xfrm>
            <a:off x="6294331" y="2111315"/>
            <a:ext cx="5582856" cy="22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99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A9BE4899-27E5-99A3-390A-1A6DBB71D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1" y="539571"/>
            <a:ext cx="9118600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F6114D-A593-0890-8E44-707DAA8C7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Smá upprifjun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2295A1-CADC-7E10-6B85-3CC6B388538E}"/>
              </a:ext>
            </a:extLst>
          </p:cNvPr>
          <p:cNvSpPr txBox="1"/>
          <p:nvPr/>
        </p:nvSpPr>
        <p:spPr>
          <a:xfrm>
            <a:off x="430306" y="5118100"/>
            <a:ext cx="2962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u="sng" dirty="0"/>
              <a:t>Erfðaefni – DNA</a:t>
            </a:r>
          </a:p>
          <a:p>
            <a:r>
              <a:rPr lang="x-none" dirty="0"/>
              <a:t>- Uppskriftin</a:t>
            </a:r>
          </a:p>
          <a:p>
            <a:r>
              <a:rPr lang="x-none" dirty="0"/>
              <a:t>- Stökkbreytingar (breytt uppskrift)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FA2DCF-8BCA-6775-1DB1-72E74C45C207}"/>
              </a:ext>
            </a:extLst>
          </p:cNvPr>
          <p:cNvSpPr txBox="1"/>
          <p:nvPr/>
        </p:nvSpPr>
        <p:spPr>
          <a:xfrm>
            <a:off x="3393141" y="5129222"/>
            <a:ext cx="2962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u="sng" dirty="0"/>
              <a:t>Umrit – RNA</a:t>
            </a:r>
          </a:p>
          <a:p>
            <a:r>
              <a:rPr lang="x-none" dirty="0"/>
              <a:t>- Magnið í uppskriftinni</a:t>
            </a:r>
          </a:p>
          <a:p>
            <a:r>
              <a:rPr lang="x-none" dirty="0"/>
              <a:t>- Klippt í sundur og skeytt saman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DBCF25B-CAFD-9DC2-1602-290A6DBC12E7}"/>
              </a:ext>
            </a:extLst>
          </p:cNvPr>
          <p:cNvSpPr/>
          <p:nvPr/>
        </p:nvSpPr>
        <p:spPr>
          <a:xfrm>
            <a:off x="2922494" y="3621741"/>
            <a:ext cx="1533709" cy="466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0AD5A8-7274-499C-8D04-66C7CB8C7B4F}"/>
              </a:ext>
            </a:extLst>
          </p:cNvPr>
          <p:cNvSpPr txBox="1"/>
          <p:nvPr/>
        </p:nvSpPr>
        <p:spPr>
          <a:xfrm>
            <a:off x="6956987" y="5129222"/>
            <a:ext cx="2962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b="1" u="sng" dirty="0"/>
              <a:t>Prótein</a:t>
            </a:r>
          </a:p>
          <a:p>
            <a:r>
              <a:rPr lang="x-none" dirty="0"/>
              <a:t>- Það sem kemur út úr ofninum</a:t>
            </a:r>
          </a:p>
          <a:p>
            <a:r>
              <a:rPr lang="x-none" dirty="0"/>
              <a:t>-Bygginarefni, einsím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12F803A8-5492-2D36-F201-0E0DD30014AB}"/>
              </a:ext>
            </a:extLst>
          </p:cNvPr>
          <p:cNvCxnSpPr>
            <a:cxnSpLocks/>
          </p:cNvCxnSpPr>
          <p:nvPr/>
        </p:nvCxnSpPr>
        <p:spPr>
          <a:xfrm flipV="1">
            <a:off x="8072487" y="1690688"/>
            <a:ext cx="1076744" cy="9655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6,668 Human Skin Cells Stock Photos, High-Res Pictures, and Images - Getty  Images | Human cells, Human skin layers, Human skin macro">
            <a:extLst>
              <a:ext uri="{FF2B5EF4-FFF2-40B4-BE49-F238E27FC236}">
                <a16:creationId xmlns:a16="http://schemas.microsoft.com/office/drawing/2014/main" xmlns="" id="{0F6BE327-5590-3C07-FA39-1C576EB68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30" b="22333"/>
          <a:stretch/>
        </p:blipFill>
        <p:spPr bwMode="auto">
          <a:xfrm>
            <a:off x="9561793" y="150129"/>
            <a:ext cx="1888835" cy="175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E3313A37-DF52-2A20-6E4C-68150EA74D49}"/>
              </a:ext>
            </a:extLst>
          </p:cNvPr>
          <p:cNvCxnSpPr>
            <a:cxnSpLocks/>
          </p:cNvCxnSpPr>
          <p:nvPr/>
        </p:nvCxnSpPr>
        <p:spPr>
          <a:xfrm>
            <a:off x="8226100" y="3278895"/>
            <a:ext cx="82251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Leukocytes and Platelets | Anatomy and Physiology II">
            <a:extLst>
              <a:ext uri="{FF2B5EF4-FFF2-40B4-BE49-F238E27FC236}">
                <a16:creationId xmlns:a16="http://schemas.microsoft.com/office/drawing/2014/main" xmlns="" id="{50EC05AA-39E3-A2FB-3AB7-159764CC9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365" y="2758285"/>
            <a:ext cx="2806772" cy="91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ow Do Cancer Cells, Tumors, and Metastasis Develop and Grow? - GoodRx">
            <a:extLst>
              <a:ext uri="{FF2B5EF4-FFF2-40B4-BE49-F238E27FC236}">
                <a16:creationId xmlns:a16="http://schemas.microsoft.com/office/drawing/2014/main" xmlns="" id="{0482B386-71BC-6D7E-08C0-3236B75F4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82" b="12460"/>
          <a:stretch/>
        </p:blipFill>
        <p:spPr bwMode="auto">
          <a:xfrm>
            <a:off x="9750242" y="4618074"/>
            <a:ext cx="1727131" cy="1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33BFA7F8-6075-02A6-4B9B-A2B6D8E621FF}"/>
              </a:ext>
            </a:extLst>
          </p:cNvPr>
          <p:cNvCxnSpPr>
            <a:cxnSpLocks/>
          </p:cNvCxnSpPr>
          <p:nvPr/>
        </p:nvCxnSpPr>
        <p:spPr>
          <a:xfrm>
            <a:off x="8199602" y="3854823"/>
            <a:ext cx="1362191" cy="10578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29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xmlns="" id="{DE35B0BF-548E-A583-357E-19F5325E4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643" y="4989229"/>
            <a:ext cx="2490833" cy="1868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5ED7AB-2C32-85C3-26B5-D28E73A25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Fyrri krabbamein?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82E0FB-A2F7-209D-398E-2F45B98EC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10000"/>
          </a:bodyPr>
          <a:lstStyle/>
          <a:p>
            <a:r>
              <a:rPr lang="x-none" dirty="0"/>
              <a:t>Krabbamein hafa oft sameiginlega áhættuþætti</a:t>
            </a:r>
          </a:p>
          <a:p>
            <a:r>
              <a:rPr lang="x-none" dirty="0"/>
              <a:t>Krabbameinslyf geta valdið öðrum krabbameinum</a:t>
            </a:r>
          </a:p>
          <a:p>
            <a:endParaRPr lang="x-none" dirty="0"/>
          </a:p>
          <a:p>
            <a:r>
              <a:rPr lang="x-none" dirty="0"/>
              <a:t>Öll krabbamein í krabbameinsskrá</a:t>
            </a:r>
          </a:p>
          <a:p>
            <a:endParaRPr lang="x-none" dirty="0"/>
          </a:p>
          <a:p>
            <a:r>
              <a:rPr lang="x-none" dirty="0"/>
              <a:t>Krabbamein eykur líkur á því að hafa MGUS </a:t>
            </a:r>
          </a:p>
          <a:p>
            <a:r>
              <a:rPr lang="x-none" dirty="0"/>
              <a:t>Líklega skammtíma áhrif</a:t>
            </a:r>
          </a:p>
        </p:txBody>
      </p:sp>
      <p:pic>
        <p:nvPicPr>
          <p:cNvPr id="4" name="Picture 3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xmlns="" id="{C8FA531C-A6D5-53A3-72EF-650F86636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832" y="660200"/>
            <a:ext cx="4129083" cy="2992392"/>
          </a:xfrm>
          <a:prstGeom prst="rect">
            <a:avLst/>
          </a:prstGeom>
        </p:spPr>
      </p:pic>
      <p:pic>
        <p:nvPicPr>
          <p:cNvPr id="5" name="Picture 1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xmlns="" id="{F4753DBD-B465-3764-DAF0-33F52D562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786" y="3600536"/>
            <a:ext cx="4520129" cy="325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501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BA3B83-03FB-12EB-DA44-698D97EB4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Sjálfsónæmissjúkdómar?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7211B0-DB13-F27D-6943-9F464611B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/>
          </a:bodyPr>
          <a:lstStyle/>
          <a:p>
            <a:r>
              <a:rPr lang="x-none" dirty="0"/>
              <a:t>Krónísk örvun ónæmiskerfisins?</a:t>
            </a:r>
          </a:p>
          <a:p>
            <a:r>
              <a:rPr lang="x-none" dirty="0"/>
              <a:t>Fjölda rannsókna sem hafa bent til að sjálfsónæmissjúkdóma leiða til MGUS</a:t>
            </a:r>
          </a:p>
          <a:p>
            <a:endParaRPr lang="x-none" dirty="0"/>
          </a:p>
          <a:p>
            <a:r>
              <a:rPr lang="x-none" dirty="0"/>
              <a:t>Allar greiningar sjálfsónæmissjúkdóma</a:t>
            </a:r>
          </a:p>
          <a:p>
            <a:endParaRPr lang="x-none" dirty="0"/>
          </a:p>
          <a:p>
            <a:r>
              <a:rPr lang="x-none" dirty="0"/>
              <a:t>Sjálfsónæmissjúkdómar leiða ekki til MGUS, bara til greiningar MGUS</a:t>
            </a:r>
          </a:p>
          <a:p>
            <a:endParaRPr lang="x-none" dirty="0"/>
          </a:p>
        </p:txBody>
      </p:sp>
      <p:pic>
        <p:nvPicPr>
          <p:cNvPr id="6146" name="Picture 2" descr="Designed a risk calculator for myeloma patients | University of Iceland">
            <a:extLst>
              <a:ext uri="{FF2B5EF4-FFF2-40B4-BE49-F238E27FC236}">
                <a16:creationId xmlns:a16="http://schemas.microsoft.com/office/drawing/2014/main" xmlns="" id="{D3E131CB-46B3-2812-E9BB-6F18D9AA6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1" r="53551" b="32827"/>
          <a:stretch/>
        </p:blipFill>
        <p:spPr bwMode="auto">
          <a:xfrm>
            <a:off x="9923432" y="4757195"/>
            <a:ext cx="2125813" cy="210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FD817D-B022-0671-2216-BA9DBB16C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554" y="1690688"/>
            <a:ext cx="4996472" cy="392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23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CD9996-6D90-B9F8-A126-E5D2C115E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H</a:t>
            </a:r>
            <a:r>
              <a:rPr lang="en-GB" dirty="0"/>
              <a:t>v</a:t>
            </a:r>
            <a:r>
              <a:rPr lang="x-none" dirty="0"/>
              <a:t>að með efnaskipti og offitu?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D58F5F-04C7-12B2-D423-BC9F3FCF1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667250"/>
          </a:xfrm>
        </p:spPr>
        <p:txBody>
          <a:bodyPr>
            <a:normAutofit fontScale="92500" lnSpcReduction="10000"/>
          </a:bodyPr>
          <a:lstStyle/>
          <a:p>
            <a:r>
              <a:rPr lang="x-none" dirty="0"/>
              <a:t>Fyrri rannsóknir benda til tengsla við mergæxli og MGUS</a:t>
            </a:r>
          </a:p>
          <a:p>
            <a:endParaRPr lang="x-none" dirty="0"/>
          </a:p>
          <a:p>
            <a:r>
              <a:rPr lang="x-none" dirty="0"/>
              <a:t>BMI mælingar í klíníska setrinu og í spurningalistum</a:t>
            </a:r>
          </a:p>
          <a:p>
            <a:r>
              <a:rPr lang="x-none" dirty="0"/>
              <a:t>Sykursýki, háþrýstingur og blóðfitur úr gagnagrunnum</a:t>
            </a:r>
          </a:p>
          <a:p>
            <a:endParaRPr lang="x-none" dirty="0"/>
          </a:p>
          <a:p>
            <a:r>
              <a:rPr lang="x-none" dirty="0"/>
              <a:t>Offita virðist auka líkurnar á MGUS</a:t>
            </a:r>
          </a:p>
          <a:p>
            <a:endParaRPr lang="x-none" dirty="0"/>
          </a:p>
          <a:p>
            <a:r>
              <a:rPr lang="x-none" dirty="0"/>
              <a:t>Hvað með mataræði?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1AC0DD2E-CD09-5D87-FDFE-BD372CC1DA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667000" y="4027024"/>
            <a:ext cx="2830975" cy="283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7" name="Picture 6" descr="A person in a suit&#10;&#10;Description automatically generated">
            <a:extLst>
              <a:ext uri="{FF2B5EF4-FFF2-40B4-BE49-F238E27FC236}">
                <a16:creationId xmlns:a16="http://schemas.microsoft.com/office/drawing/2014/main" xmlns="" id="{543BB9DD-F4E0-39FB-3F63-ECF8E94D6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6" r="17320" b="35842"/>
          <a:stretch/>
        </p:blipFill>
        <p:spPr>
          <a:xfrm>
            <a:off x="10104698" y="4851189"/>
            <a:ext cx="2087302" cy="2003155"/>
          </a:xfrm>
          <a:prstGeom prst="rect">
            <a:avLst/>
          </a:prstGeom>
        </p:spPr>
      </p:pic>
      <p:pic>
        <p:nvPicPr>
          <p:cNvPr id="8" name="Picture 7" descr="Chart, box and whisker chart&#10;&#10;Description automatically generated">
            <a:extLst>
              <a:ext uri="{FF2B5EF4-FFF2-40B4-BE49-F238E27FC236}">
                <a16:creationId xmlns:a16="http://schemas.microsoft.com/office/drawing/2014/main" xmlns="" id="{113CF69A-9CFF-FEA1-ED97-FB6C498C6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41139"/>
            <a:ext cx="5257800" cy="26286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xmlns="" id="{5CBC4EC6-FE81-4904-35D1-D42B28DCC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102555"/>
            <a:ext cx="5257800" cy="26286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24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1AECC2-0DA3-234F-B4EC-7D247214B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x-none" dirty="0"/>
              <a:t>Hvað kyndir bálið?</a:t>
            </a:r>
          </a:p>
        </p:txBody>
      </p:sp>
      <p:pic>
        <p:nvPicPr>
          <p:cNvPr id="4" name="Picture 2" descr="15 Things You Should Never Burn in the Fireplace - Bob Vila">
            <a:extLst>
              <a:ext uri="{FF2B5EF4-FFF2-40B4-BE49-F238E27FC236}">
                <a16:creationId xmlns:a16="http://schemas.microsoft.com/office/drawing/2014/main" xmlns="" id="{AEC4D64E-E0FE-EF43-D2A0-F0065494B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907" y="1690688"/>
            <a:ext cx="6506186" cy="471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807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BDB850-385F-A47C-135C-15A09D150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Erum skammt á veg komin…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2FCA8E-C704-7F57-2CDB-E1DC5BAE8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2346693"/>
            <a:ext cx="4229100" cy="2932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9541E4-888F-01F1-4145-3EA430C1A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0" y="1892911"/>
            <a:ext cx="5597425" cy="430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30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09A5D2-C10D-970A-21A0-512990AFD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Ónæmiskerfið er miðlægt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D55D8F-F417-9B6E-A832-F6FAD24C4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736725"/>
            <a:ext cx="4876800" cy="4351338"/>
          </a:xfrm>
        </p:spPr>
        <p:txBody>
          <a:bodyPr/>
          <a:lstStyle/>
          <a:p>
            <a:r>
              <a:rPr lang="x-none" dirty="0"/>
              <a:t>Notum frumuflæðisjá til að rannsaka nærumhverfi krabbameinsfrumanna</a:t>
            </a:r>
          </a:p>
          <a:p>
            <a:endParaRPr lang="x-none" dirty="0"/>
          </a:p>
          <a:p>
            <a:r>
              <a:rPr lang="x-none" dirty="0"/>
              <a:t>Landslagið sem frumurnar búa í breytist greinilega eftir sjúkdómsstigi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xmlns="" id="{CA00096E-0CD0-BA69-CA84-28E1A08F9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005" y="2020411"/>
            <a:ext cx="3628390" cy="3961765"/>
          </a:xfrm>
          <a:prstGeom prst="rect">
            <a:avLst/>
          </a:prstGeom>
        </p:spPr>
      </p:pic>
      <p:pic>
        <p:nvPicPr>
          <p:cNvPr id="8" name="Picture 7" descr="A person in a suit holding a rose and a paper&#10;&#10;Description automatically generated with medium confidence">
            <a:extLst>
              <a:ext uri="{FF2B5EF4-FFF2-40B4-BE49-F238E27FC236}">
                <a16:creationId xmlns:a16="http://schemas.microsoft.com/office/drawing/2014/main" xmlns="" id="{F95B67C1-C716-311B-9923-2044ECE861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78" t="1996" r="25665" b="36692"/>
          <a:stretch/>
        </p:blipFill>
        <p:spPr>
          <a:xfrm>
            <a:off x="10072517" y="4708524"/>
            <a:ext cx="2119483" cy="2149476"/>
          </a:xfrm>
          <a:prstGeom prst="rect">
            <a:avLst/>
          </a:prstGeom>
        </p:spPr>
      </p:pic>
      <p:pic>
        <p:nvPicPr>
          <p:cNvPr id="9" name="Picture 8" descr="Box and whisker chart&#10;&#10;Description automatically generated">
            <a:extLst>
              <a:ext uri="{FF2B5EF4-FFF2-40B4-BE49-F238E27FC236}">
                <a16:creationId xmlns:a16="http://schemas.microsoft.com/office/drawing/2014/main" xmlns="" id="{000BFA34-7BC6-DFB1-B5D3-290D977CEC8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584899" y="1540510"/>
            <a:ext cx="6054725" cy="4547553"/>
          </a:xfrm>
          <a:prstGeom prst="rect">
            <a:avLst/>
          </a:prstGeom>
        </p:spPr>
      </p:pic>
      <p:pic>
        <p:nvPicPr>
          <p:cNvPr id="10" name="Picture 9" descr="Chart, box and whisker chart&#10;&#10;Description automatically generated">
            <a:extLst>
              <a:ext uri="{FF2B5EF4-FFF2-40B4-BE49-F238E27FC236}">
                <a16:creationId xmlns:a16="http://schemas.microsoft.com/office/drawing/2014/main" xmlns="" id="{3A35280A-4AF7-6D89-FFCC-93C60A47EEC8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808403" y="3814286"/>
            <a:ext cx="2831221" cy="214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02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D2D361-5251-DDAE-2E7A-0997D0D5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x-none" dirty="0"/>
              <a:t>Hvers vegna kviknar í húsinu?</a:t>
            </a:r>
          </a:p>
        </p:txBody>
      </p:sp>
      <p:pic>
        <p:nvPicPr>
          <p:cNvPr id="11266" name="Picture 2" descr="Candle Safety Tips | Countryside Fire Protection District">
            <a:extLst>
              <a:ext uri="{FF2B5EF4-FFF2-40B4-BE49-F238E27FC236}">
                <a16:creationId xmlns:a16="http://schemas.microsoft.com/office/drawing/2014/main" xmlns="" id="{21E12ECD-4C62-8A02-A5CE-C3C4F9F3E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41" y="1690688"/>
            <a:ext cx="3013118" cy="416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404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E04F84-32B7-6465-7A2A-01A29F286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Hvað er framundan?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A42639-6388-CD87-5EA1-B04901B83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40400" cy="4351338"/>
          </a:xfrm>
        </p:spPr>
        <p:txBody>
          <a:bodyPr>
            <a:normAutofit lnSpcReduction="10000"/>
          </a:bodyPr>
          <a:lstStyle/>
          <a:p>
            <a:r>
              <a:rPr lang="x-none" dirty="0"/>
              <a:t>Tími!</a:t>
            </a:r>
          </a:p>
          <a:p>
            <a:endParaRPr lang="x-none" dirty="0"/>
          </a:p>
          <a:p>
            <a:endParaRPr lang="x-none" dirty="0"/>
          </a:p>
          <a:p>
            <a:r>
              <a:rPr lang="x-none" dirty="0"/>
              <a:t>Fjöldi annarra rannsókna á döfinni</a:t>
            </a:r>
          </a:p>
          <a:p>
            <a:pPr lvl="1"/>
            <a:r>
              <a:rPr lang="x-none" dirty="0"/>
              <a:t>Næring</a:t>
            </a:r>
          </a:p>
          <a:p>
            <a:pPr lvl="1"/>
            <a:r>
              <a:rPr lang="x-none" dirty="0"/>
              <a:t>Erfðir</a:t>
            </a:r>
          </a:p>
          <a:p>
            <a:pPr lvl="1"/>
            <a:r>
              <a:rPr lang="x-none" dirty="0"/>
              <a:t>Lyf</a:t>
            </a:r>
          </a:p>
          <a:p>
            <a:pPr lvl="1"/>
            <a:r>
              <a:rPr lang="x-none" dirty="0"/>
              <a:t>Hormón</a:t>
            </a:r>
          </a:p>
          <a:p>
            <a:endParaRPr lang="x-none" dirty="0"/>
          </a:p>
          <a:p>
            <a:r>
              <a:rPr lang="x-none" dirty="0"/>
              <a:t>Lífsýnasafnið</a:t>
            </a:r>
          </a:p>
          <a:p>
            <a:endParaRPr lang="x-none" dirty="0"/>
          </a:p>
        </p:txBody>
      </p:sp>
      <p:pic>
        <p:nvPicPr>
          <p:cNvPr id="12290" name="Picture 2" descr="Report: Stepping Stones To Disarmament - Making Progress In A Polarised  International Climate - BASIC">
            <a:extLst>
              <a:ext uri="{FF2B5EF4-FFF2-40B4-BE49-F238E27FC236}">
                <a16:creationId xmlns:a16="http://schemas.microsoft.com/office/drawing/2014/main" xmlns="" id="{183B2701-0BDF-59E6-B177-F1CCB6A8C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0" y="884238"/>
            <a:ext cx="3969544" cy="52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66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97D585-5657-0B84-9A13-661C62FB7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949" y="1598658"/>
            <a:ext cx="7848872" cy="4418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0D8308-D8F0-72A2-CEDE-86FA32CC3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650894">
            <a:off x="2292502" y="2856578"/>
            <a:ext cx="2515545" cy="13316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9E75005-0425-9174-9BD9-B134A6D3C8AA}"/>
              </a:ext>
            </a:extLst>
          </p:cNvPr>
          <p:cNvSpPr/>
          <p:nvPr/>
        </p:nvSpPr>
        <p:spPr>
          <a:xfrm>
            <a:off x="5863223" y="1732026"/>
            <a:ext cx="3063995" cy="121571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6000" b="1" spc="-900" dirty="0">
                <a:ln w="22225">
                  <a:noFill/>
                  <a:prstDash val="solid"/>
                </a:ln>
                <a:solidFill>
                  <a:srgbClr val="74BBD9"/>
                </a:solidFill>
              </a:rPr>
              <a:t>i</a:t>
            </a:r>
            <a:r>
              <a:rPr lang="en-GB" sz="6000" b="1" spc="-900" dirty="0">
                <a:ln w="22225">
                  <a:noFill/>
                  <a:prstDash val="solid"/>
                </a:ln>
                <a:solidFill>
                  <a:srgbClr val="6AD0F7"/>
                </a:solidFill>
              </a:rPr>
              <a:t>S</a:t>
            </a:r>
            <a:r>
              <a:rPr lang="en-GB" sz="6000" b="1" spc="-900" dirty="0">
                <a:ln w="22225">
                  <a:noFill/>
                  <a:prstDash val="solid"/>
                </a:ln>
                <a:solidFill>
                  <a:srgbClr val="4DA2CB"/>
                </a:solidFill>
              </a:rPr>
              <a:t>t</a:t>
            </a:r>
            <a:r>
              <a:rPr lang="en-GB" sz="6000" b="1" spc="-900" dirty="0">
                <a:ln w="22225">
                  <a:noFill/>
                  <a:prstDash val="solid"/>
                </a:ln>
                <a:solidFill>
                  <a:srgbClr val="A8D25E"/>
                </a:solidFill>
              </a:rPr>
              <a:t>o</a:t>
            </a:r>
            <a:r>
              <a:rPr lang="en-GB" sz="6000" b="1" spc="-900" dirty="0">
                <a:ln w="22225">
                  <a:noFill/>
                  <a:prstDash val="solid"/>
                </a:ln>
                <a:solidFill>
                  <a:srgbClr val="D57F43"/>
                </a:solidFill>
              </a:rPr>
              <a:t>p</a:t>
            </a:r>
            <a:r>
              <a:rPr lang="en-GB" sz="6000" b="1" spc="-900" dirty="0">
                <a:ln w="22225">
                  <a:noFill/>
                  <a:prstDash val="solid"/>
                </a:ln>
                <a:solidFill>
                  <a:srgbClr val="D87183"/>
                </a:solidFill>
              </a:rPr>
              <a:t>M</a:t>
            </a:r>
            <a:r>
              <a:rPr lang="en-GB" sz="6000" b="1" spc="-900" dirty="0">
                <a:ln w="22225">
                  <a:noFill/>
                  <a:prstDash val="solid"/>
                </a:ln>
                <a:solidFill>
                  <a:srgbClr val="A682BB"/>
                </a:solidFill>
              </a:rPr>
              <a:t>M</a:t>
            </a:r>
          </a:p>
          <a:p>
            <a:pPr algn="ctr"/>
            <a:r>
              <a:rPr lang="en-GB" sz="1200" dirty="0">
                <a:ln w="22225">
                  <a:noFill/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PART OF THE UNIVERSITY OF ICELAND</a:t>
            </a:r>
          </a:p>
        </p:txBody>
      </p:sp>
    </p:spTree>
    <p:extLst>
      <p:ext uri="{BB962C8B-B14F-4D97-AF65-F5344CB8AC3E}">
        <p14:creationId xmlns:p14="http://schemas.microsoft.com/office/powerpoint/2010/main" val="537903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rc.2017.63-f2.jpg">
            <a:extLst>
              <a:ext uri="{FF2B5EF4-FFF2-40B4-BE49-F238E27FC236}">
                <a16:creationId xmlns:a16="http://schemas.microsoft.com/office/drawing/2014/main" xmlns="" id="{D29FBA2A-2ED4-BC2F-D4E5-3D76C370D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172" y="895837"/>
            <a:ext cx="7297655" cy="506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BC14C64-139E-843D-41DF-BB5AB660E947}"/>
              </a:ext>
            </a:extLst>
          </p:cNvPr>
          <p:cNvCxnSpPr/>
          <p:nvPr/>
        </p:nvCxnSpPr>
        <p:spPr>
          <a:xfrm>
            <a:off x="3852472" y="895837"/>
            <a:ext cx="0" cy="49353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6831F0-EE9D-8171-F1B0-1D1AEF541D07}"/>
              </a:ext>
            </a:extLst>
          </p:cNvPr>
          <p:cNvCxnSpPr/>
          <p:nvPr/>
        </p:nvCxnSpPr>
        <p:spPr>
          <a:xfrm>
            <a:off x="4694420" y="895837"/>
            <a:ext cx="0" cy="49353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8E789335-1E1E-D123-7A33-9DCDE7380FE0}"/>
              </a:ext>
            </a:extLst>
          </p:cNvPr>
          <p:cNvCxnSpPr/>
          <p:nvPr/>
        </p:nvCxnSpPr>
        <p:spPr>
          <a:xfrm>
            <a:off x="5563848" y="895837"/>
            <a:ext cx="0" cy="49353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9577EB8-50D8-2776-DC07-ED9DB856F424}"/>
              </a:ext>
            </a:extLst>
          </p:cNvPr>
          <p:cNvSpPr txBox="1"/>
          <p:nvPr/>
        </p:nvSpPr>
        <p:spPr>
          <a:xfrm>
            <a:off x="2242303" y="5846164"/>
            <a:ext cx="3963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Tímapunktar     1              2              3</a:t>
            </a:r>
          </a:p>
        </p:txBody>
      </p:sp>
    </p:spTree>
    <p:extLst>
      <p:ext uri="{BB962C8B-B14F-4D97-AF65-F5344CB8AC3E}">
        <p14:creationId xmlns:p14="http://schemas.microsoft.com/office/powerpoint/2010/main" val="3765015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1160A9-DB54-B267-F7D3-C6E818A45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Hvað veldur krabbameini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835106-F26C-2D68-3480-6D7312FDB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10000"/>
          </a:bodyPr>
          <a:lstStyle/>
          <a:p>
            <a:r>
              <a:rPr lang="x-none" dirty="0"/>
              <a:t>Óstöðvandi frumufjölgun</a:t>
            </a:r>
          </a:p>
          <a:p>
            <a:r>
              <a:rPr lang="x-none" dirty="0"/>
              <a:t>Innvöxtur og truflun á eðlilegri starfsemi</a:t>
            </a:r>
          </a:p>
          <a:p>
            <a:endParaRPr lang="x-none" dirty="0"/>
          </a:p>
          <a:p>
            <a:r>
              <a:rPr lang="x-none" b="1" dirty="0"/>
              <a:t>Stökkbreytingar í erfðaefni</a:t>
            </a:r>
          </a:p>
          <a:p>
            <a:r>
              <a:rPr lang="x-none" dirty="0"/>
              <a:t>Breytt nýting erfðaefnisins</a:t>
            </a:r>
          </a:p>
          <a:p>
            <a:r>
              <a:rPr lang="x-none" dirty="0"/>
              <a:t>Ódauðleiki</a:t>
            </a:r>
          </a:p>
          <a:p>
            <a:r>
              <a:rPr lang="x-none" dirty="0"/>
              <a:t>Nærumhverfi, sérstaklega ónæmiskerfið</a:t>
            </a:r>
          </a:p>
          <a:p>
            <a:r>
              <a:rPr lang="x-none" dirty="0"/>
              <a:t>Trufluð efnaskipti</a:t>
            </a:r>
          </a:p>
        </p:txBody>
      </p:sp>
      <p:pic>
        <p:nvPicPr>
          <p:cNvPr id="4" name="Picture 2" descr="How cancer starts">
            <a:extLst>
              <a:ext uri="{FF2B5EF4-FFF2-40B4-BE49-F238E27FC236}">
                <a16:creationId xmlns:a16="http://schemas.microsoft.com/office/drawing/2014/main" xmlns="" id="{DE3A0047-6770-AF1F-BED0-300169F94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919" y="904489"/>
            <a:ext cx="4558698" cy="202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allmarks of Cancer: The Next Generation: Cell">
            <a:extLst>
              <a:ext uri="{FF2B5EF4-FFF2-40B4-BE49-F238E27FC236}">
                <a16:creationId xmlns:a16="http://schemas.microsoft.com/office/drawing/2014/main" xmlns="" id="{A82AF15D-C345-2DAD-29DD-37C989404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63527"/>
            <a:ext cx="5208717" cy="312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691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B8059-07D0-8820-9B72-68079B4CB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Nýting lífsýnasafnsins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E68668-8743-F39F-CD12-01C064018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380" y="1528377"/>
            <a:ext cx="5997606" cy="4351338"/>
          </a:xfrm>
        </p:spPr>
        <p:txBody>
          <a:bodyPr>
            <a:normAutofit/>
          </a:bodyPr>
          <a:lstStyle/>
          <a:p>
            <a:r>
              <a:rPr lang="x-none" dirty="0"/>
              <a:t>Einstakt á heimsvísu</a:t>
            </a:r>
          </a:p>
          <a:p>
            <a:endParaRPr lang="x-none" dirty="0"/>
          </a:p>
          <a:p>
            <a:r>
              <a:rPr lang="x-none" dirty="0"/>
              <a:t>Endurtekin sýnu, ekki valbjagi</a:t>
            </a:r>
          </a:p>
          <a:p>
            <a:endParaRPr lang="x-none" dirty="0"/>
          </a:p>
          <a:p>
            <a:r>
              <a:rPr lang="x-none" dirty="0"/>
              <a:t>F</a:t>
            </a:r>
            <a:r>
              <a:rPr lang="en-GB" dirty="0"/>
              <a:t>j</a:t>
            </a:r>
            <a:r>
              <a:rPr lang="x-none" dirty="0"/>
              <a:t>öldi samstarfsverkefna</a:t>
            </a:r>
          </a:p>
          <a:p>
            <a:endParaRPr lang="x-none" dirty="0"/>
          </a:p>
          <a:p>
            <a:r>
              <a:rPr lang="x-none" dirty="0"/>
              <a:t>Erum að byrja að nýta lífsýnasafnið sjálf líka</a:t>
            </a:r>
          </a:p>
        </p:txBody>
      </p:sp>
      <p:pic>
        <p:nvPicPr>
          <p:cNvPr id="7170" name="Picture 2" descr="IJMS | Free Full-Text | The Role of T Cell Immunity in Monoclonal Gammopathy  and Multiple Myeloma: From Immunopathogenesis to Novel Therapeutic  Approaches">
            <a:extLst>
              <a:ext uri="{FF2B5EF4-FFF2-40B4-BE49-F238E27FC236}">
                <a16:creationId xmlns:a16="http://schemas.microsoft.com/office/drawing/2014/main" xmlns="" id="{893C47D0-0F78-F9E0-5471-552BCDDDD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633" y="1161790"/>
            <a:ext cx="5495199" cy="383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7864E4-3C40-7E1F-67C8-B3A4B9093748}"/>
              </a:ext>
            </a:extLst>
          </p:cNvPr>
          <p:cNvSpPr txBox="1"/>
          <p:nvPr/>
        </p:nvSpPr>
        <p:spPr>
          <a:xfrm>
            <a:off x="7013360" y="5452985"/>
            <a:ext cx="6004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i="1" dirty="0"/>
              <a:t>Lagreca I et al (2022) Int J Mol Sci; 23(9: 5242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26039D9-B084-4E63-DFC3-595CF897F87B}"/>
              </a:ext>
            </a:extLst>
          </p:cNvPr>
          <p:cNvSpPr/>
          <p:nvPr/>
        </p:nvSpPr>
        <p:spPr>
          <a:xfrm>
            <a:off x="5808648" y="1260629"/>
            <a:ext cx="670032" cy="3417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3510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C67EBC-89FE-12D5-E7EC-71E9294D9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Einfrumu RNA raðgreining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F434B3-5EA0-40EB-31AC-4CB98CBCB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62500" lnSpcReduction="20000"/>
          </a:bodyPr>
          <a:lstStyle/>
          <a:p>
            <a:r>
              <a:rPr lang="x-none" dirty="0"/>
              <a:t>Rifjum upp að nýting DNA yfir í RNA gefur okkur upplýsingar um frumugerð</a:t>
            </a:r>
          </a:p>
          <a:p>
            <a:endParaRPr lang="x-none" dirty="0"/>
          </a:p>
          <a:p>
            <a:r>
              <a:rPr lang="x-none" dirty="0"/>
              <a:t>Merkjum RNA búta fyrir hverja frumu</a:t>
            </a:r>
          </a:p>
          <a:p>
            <a:endParaRPr lang="x-none" dirty="0"/>
          </a:p>
          <a:p>
            <a:r>
              <a:rPr lang="x-none" dirty="0"/>
              <a:t>Getum þannig áttað okkur á frumusamsetningu í mergnum</a:t>
            </a:r>
          </a:p>
          <a:p>
            <a:pPr lvl="1"/>
            <a:r>
              <a:rPr lang="x-none" dirty="0"/>
              <a:t>Við MGUS </a:t>
            </a:r>
          </a:p>
          <a:p>
            <a:pPr lvl="1"/>
            <a:r>
              <a:rPr lang="x-none" dirty="0"/>
              <a:t>Við mallandi mergæxli</a:t>
            </a:r>
          </a:p>
          <a:p>
            <a:pPr lvl="1"/>
            <a:r>
              <a:rPr lang="x-none" dirty="0"/>
              <a:t>Við virkt mergæxli</a:t>
            </a:r>
          </a:p>
          <a:p>
            <a:endParaRPr lang="x-none" dirty="0"/>
          </a:p>
          <a:p>
            <a:r>
              <a:rPr lang="x-none" dirty="0"/>
              <a:t>Skoðum þannig samsetningu ónæmiskerfisins</a:t>
            </a:r>
          </a:p>
          <a:p>
            <a:endParaRPr lang="x-none" dirty="0"/>
          </a:p>
          <a:p>
            <a:r>
              <a:rPr lang="x-none" dirty="0"/>
              <a:t>Á</a:t>
            </a:r>
            <a:r>
              <a:rPr lang="en-GB" dirty="0"/>
              <a:t>t</a:t>
            </a:r>
            <a:r>
              <a:rPr lang="x-none" dirty="0"/>
              <a:t>tum okkur líka á notkun DNAsins í þessum frumum</a:t>
            </a:r>
          </a:p>
        </p:txBody>
      </p:sp>
      <p:pic>
        <p:nvPicPr>
          <p:cNvPr id="4" name="Picture 4" descr="SPLiT-seq – single-cell profiling with split-pool barcoding | RNA-Seq Blog">
            <a:extLst>
              <a:ext uri="{FF2B5EF4-FFF2-40B4-BE49-F238E27FC236}">
                <a16:creationId xmlns:a16="http://schemas.microsoft.com/office/drawing/2014/main" xmlns="" id="{29637EF4-71EB-7E0C-9C7C-687AEBAB6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88"/>
          <a:stretch/>
        </p:blipFill>
        <p:spPr bwMode="auto">
          <a:xfrm>
            <a:off x="7337830" y="0"/>
            <a:ext cx="41608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929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1545A8-D594-3E04-EFB1-1722A9D8E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Fleiri verkefni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7B7DFF-12BA-20B4-2E6E-83968C647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GB" dirty="0" err="1"/>
              <a:t>Raðgreining</a:t>
            </a:r>
            <a:r>
              <a:rPr lang="en-GB" dirty="0"/>
              <a:t> </a:t>
            </a:r>
            <a:r>
              <a:rPr lang="en-GB" dirty="0" err="1"/>
              <a:t>á</a:t>
            </a:r>
            <a:r>
              <a:rPr lang="en-GB" dirty="0"/>
              <a:t> DNA </a:t>
            </a:r>
            <a:r>
              <a:rPr lang="en-GB" dirty="0" err="1"/>
              <a:t>í</a:t>
            </a:r>
            <a:r>
              <a:rPr lang="en-GB" dirty="0"/>
              <a:t> </a:t>
            </a:r>
            <a:r>
              <a:rPr lang="en-GB" dirty="0" err="1"/>
              <a:t>krabbameinsfrumunum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Frumufrítt</a:t>
            </a:r>
            <a:r>
              <a:rPr lang="en-GB" dirty="0"/>
              <a:t> DNA</a:t>
            </a:r>
          </a:p>
          <a:p>
            <a:endParaRPr lang="en-GB" dirty="0"/>
          </a:p>
          <a:p>
            <a:r>
              <a:rPr lang="en-GB" dirty="0" err="1"/>
              <a:t>Prótínmælginar</a:t>
            </a:r>
            <a:r>
              <a:rPr lang="en-GB" dirty="0"/>
              <a:t> </a:t>
            </a:r>
            <a:r>
              <a:rPr lang="en-GB" dirty="0" err="1"/>
              <a:t>í</a:t>
            </a:r>
            <a:r>
              <a:rPr lang="en-GB" dirty="0"/>
              <a:t> </a:t>
            </a:r>
            <a:r>
              <a:rPr lang="en-GB" dirty="0" err="1"/>
              <a:t>blóði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beinmerg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Notkun</a:t>
            </a:r>
            <a:r>
              <a:rPr lang="en-GB" dirty="0"/>
              <a:t> </a:t>
            </a:r>
            <a:r>
              <a:rPr lang="en-GB" dirty="0" err="1"/>
              <a:t>frumuflæðisjár</a:t>
            </a:r>
            <a:endParaRPr lang="en-GB" dirty="0"/>
          </a:p>
          <a:p>
            <a:endParaRPr lang="x-none" dirty="0"/>
          </a:p>
        </p:txBody>
      </p:sp>
      <p:pic>
        <p:nvPicPr>
          <p:cNvPr id="4" name="Picture 2" descr="nrc.2017.63-f2.jpg">
            <a:extLst>
              <a:ext uri="{FF2B5EF4-FFF2-40B4-BE49-F238E27FC236}">
                <a16:creationId xmlns:a16="http://schemas.microsoft.com/office/drawing/2014/main" xmlns="" id="{B2148A1A-7647-4E36-BD78-B6B0C9A72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243" y="1641382"/>
            <a:ext cx="6152733" cy="427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0364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www.cycleforsurvival.org/sites/default/files/styles/large_background/public/media/msk_logo_transparent_black.png?itok=0awRHHN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347" y="3910740"/>
            <a:ext cx="2533095" cy="82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heilsusaga.hi.is/files/krab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55" y="2565966"/>
            <a:ext cx="27432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6" descr="Image result for karolinska institutet log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5656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306" name="Picture 18" descr="http://www.cmb.ki.se/research/dantuma/KI%20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167" y="3380436"/>
            <a:ext cx="861767" cy="10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http://www.landspitali.is/library/2014/template/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1" y="1805367"/>
            <a:ext cx="2596898" cy="76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Bildresultat för hjartaver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194" y="1578932"/>
            <a:ext cx="1692188" cy="106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2407294"/>
            <a:ext cx="2335776" cy="57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Image result for erc grant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610" y="718183"/>
            <a:ext cx="1547038" cy="143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78" y="4909872"/>
            <a:ext cx="2354550" cy="521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A533D4-A8C3-4971-92B0-E320A03AB2C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6173" b="26962"/>
          <a:stretch/>
        </p:blipFill>
        <p:spPr>
          <a:xfrm>
            <a:off x="6826889" y="3251542"/>
            <a:ext cx="2326482" cy="10903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0D12D6-4EF7-4700-B4A0-2A4C30CFA1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2442" y="4754926"/>
            <a:ext cx="1883827" cy="1103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A1FEDA-1742-4F05-925D-A7E5A545F2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3307" y="824997"/>
            <a:ext cx="2187330" cy="1472516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xmlns="" id="{D0A3A1A5-5774-424D-BEF0-2C70C01098A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55" y="4178742"/>
            <a:ext cx="1547039" cy="1514310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xmlns="" id="{A266F55A-4EBF-4A3C-9B46-BC93A85E834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46" y="5045049"/>
            <a:ext cx="1997966" cy="110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02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B66B5FBE-190E-4814-B03A-86D4F4C73D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05400" y="619994"/>
            <a:ext cx="8229600" cy="855662"/>
          </a:xfrm>
        </p:spPr>
        <p:txBody>
          <a:bodyPr/>
          <a:lstStyle/>
          <a:p>
            <a:r>
              <a:rPr lang="en-US" dirty="0" err="1"/>
              <a:t>Teymið</a:t>
            </a:r>
            <a:endParaRPr lang="en-US" dirty="0"/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AC2FC91C-F7B3-4A42-9891-C699D2CD18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4" y="1734736"/>
            <a:ext cx="9420426" cy="42391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2168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gure 6.">
            <a:extLst>
              <a:ext uri="{FF2B5EF4-FFF2-40B4-BE49-F238E27FC236}">
                <a16:creationId xmlns:a16="http://schemas.microsoft.com/office/drawing/2014/main" xmlns="" id="{CA2457C3-B358-1670-1CFF-365437EE0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80" y="478095"/>
            <a:ext cx="7575036" cy="623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665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10" descr="Pytte_Y.png">
            <a:extLst>
              <a:ext uri="{FF2B5EF4-FFF2-40B4-BE49-F238E27FC236}">
                <a16:creationId xmlns:a16="http://schemas.microsoft.com/office/drawing/2014/main" xmlns="" id="{D9ADFB58-062A-D9D7-E8B6-2A4C62871D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57" y="1974341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11" descr="Pytte_Y.png">
            <a:extLst>
              <a:ext uri="{FF2B5EF4-FFF2-40B4-BE49-F238E27FC236}">
                <a16:creationId xmlns:a16="http://schemas.microsoft.com/office/drawing/2014/main" xmlns="" id="{1272ABD3-49AC-71CD-E6AC-219E2152F6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307" y="2156904"/>
            <a:ext cx="2301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Rak pil 12">
            <a:extLst>
              <a:ext uri="{FF2B5EF4-FFF2-40B4-BE49-F238E27FC236}">
                <a16:creationId xmlns:a16="http://schemas.microsoft.com/office/drawing/2014/main" xmlns="" id="{D94DF542-ED33-4B23-3DC0-93427DFDCEF9}"/>
              </a:ext>
            </a:extLst>
          </p:cNvPr>
          <p:cNvCxnSpPr/>
          <p:nvPr/>
        </p:nvCxnSpPr>
        <p:spPr>
          <a:xfrm rot="5400000" flipH="1" flipV="1">
            <a:off x="1490826" y="2349785"/>
            <a:ext cx="2921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Bildobjekt 36" descr="PlasmacellSHARP.png">
            <a:extLst>
              <a:ext uri="{FF2B5EF4-FFF2-40B4-BE49-F238E27FC236}">
                <a16:creationId xmlns:a16="http://schemas.microsoft.com/office/drawing/2014/main" xmlns="" id="{399BDCBA-C498-E1D7-1ED3-740EC67CB2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07" y="1531429"/>
            <a:ext cx="612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objekt 37" descr="B-cellsSHARP.png">
            <a:extLst>
              <a:ext uri="{FF2B5EF4-FFF2-40B4-BE49-F238E27FC236}">
                <a16:creationId xmlns:a16="http://schemas.microsoft.com/office/drawing/2014/main" xmlns="" id="{2D98BDCD-CE03-7B84-0C6E-81D3260D38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07" y="2637916"/>
            <a:ext cx="79216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BF53A67-604D-0798-9F6F-0E5F54D61D8F}"/>
              </a:ext>
            </a:extLst>
          </p:cNvPr>
          <p:cNvSpPr/>
          <p:nvPr/>
        </p:nvSpPr>
        <p:spPr>
          <a:xfrm>
            <a:off x="3056299" y="3385629"/>
            <a:ext cx="1728192" cy="5605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solidFill>
                  <a:schemeClr val="tx1"/>
                </a:solidFill>
              </a:rPr>
              <a:t>MGUS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5C86521-DF87-00BE-26B3-5CDD2C27114F}"/>
              </a:ext>
            </a:extLst>
          </p:cNvPr>
          <p:cNvCxnSpPr>
            <a:cxnSpLocks/>
          </p:cNvCxnSpPr>
          <p:nvPr/>
        </p:nvCxnSpPr>
        <p:spPr>
          <a:xfrm flipV="1">
            <a:off x="2192278" y="3011769"/>
            <a:ext cx="696887" cy="2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objekt 36" descr="PlasmacellSHARP.png">
            <a:extLst>
              <a:ext uri="{FF2B5EF4-FFF2-40B4-BE49-F238E27FC236}">
                <a16:creationId xmlns:a16="http://schemas.microsoft.com/office/drawing/2014/main" xmlns="" id="{378B221A-23AD-0851-A689-EA44E771A2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66" y="2690300"/>
            <a:ext cx="612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objekt 11" descr="Pytte_Y.png">
            <a:extLst>
              <a:ext uri="{FF2B5EF4-FFF2-40B4-BE49-F238E27FC236}">
                <a16:creationId xmlns:a16="http://schemas.microsoft.com/office/drawing/2014/main" xmlns="" id="{F4ACBDB0-6232-7E2A-7ACB-37982DCCDA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1973">
            <a:off x="918532" y="2372804"/>
            <a:ext cx="2301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objekt 10" descr="Pytte_Y.png">
            <a:extLst>
              <a:ext uri="{FF2B5EF4-FFF2-40B4-BE49-F238E27FC236}">
                <a16:creationId xmlns:a16="http://schemas.microsoft.com/office/drawing/2014/main" xmlns="" id="{78CA2AA8-E196-4CFC-812D-115CB7B6E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495" y="2382147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objekt 10" descr="Pytte_Y.png">
            <a:extLst>
              <a:ext uri="{FF2B5EF4-FFF2-40B4-BE49-F238E27FC236}">
                <a16:creationId xmlns:a16="http://schemas.microsoft.com/office/drawing/2014/main" xmlns="" id="{C25493E4-0609-2FA2-C458-EA57D58DD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9320">
            <a:off x="5984116" y="1695277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Bildobjekt 10" descr="Pytte_Y.png">
            <a:extLst>
              <a:ext uri="{FF2B5EF4-FFF2-40B4-BE49-F238E27FC236}">
                <a16:creationId xmlns:a16="http://schemas.microsoft.com/office/drawing/2014/main" xmlns="" id="{AEF6212C-0599-C7E3-25A3-F5CA89126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9471">
            <a:off x="3092512" y="2225281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objekt 36" descr="PlasmacellSHARP.png">
            <a:extLst>
              <a:ext uri="{FF2B5EF4-FFF2-40B4-BE49-F238E27FC236}">
                <a16:creationId xmlns:a16="http://schemas.microsoft.com/office/drawing/2014/main" xmlns="" id="{63F60C1F-E270-D8E0-1E3E-0D173087A1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">
            <a:off x="5811369" y="2736333"/>
            <a:ext cx="612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Bildobjekt 36" descr="PlasmacellSHARP.png">
            <a:extLst>
              <a:ext uri="{FF2B5EF4-FFF2-40B4-BE49-F238E27FC236}">
                <a16:creationId xmlns:a16="http://schemas.microsoft.com/office/drawing/2014/main" xmlns="" id="{2EA06274-D4C2-43D9-C7D6-8E024A3406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66" y="2842700"/>
            <a:ext cx="612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Bildobjekt 36" descr="PlasmacellSHARP.png">
            <a:extLst>
              <a:ext uri="{FF2B5EF4-FFF2-40B4-BE49-F238E27FC236}">
                <a16:creationId xmlns:a16="http://schemas.microsoft.com/office/drawing/2014/main" xmlns="" id="{2CE2E932-475C-50D9-41C9-5C29238579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">
            <a:off x="6293431" y="2401094"/>
            <a:ext cx="612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ildobjekt 36" descr="PlasmacellSHARP.png">
            <a:extLst>
              <a:ext uri="{FF2B5EF4-FFF2-40B4-BE49-F238E27FC236}">
                <a16:creationId xmlns:a16="http://schemas.microsoft.com/office/drawing/2014/main" xmlns="" id="{ECC0044C-5EE7-777B-8BA3-33DF008761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">
            <a:off x="5963769" y="2362200"/>
            <a:ext cx="612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Bildobjekt 36" descr="PlasmacellSHARP.png">
            <a:extLst>
              <a:ext uri="{FF2B5EF4-FFF2-40B4-BE49-F238E27FC236}">
                <a16:creationId xmlns:a16="http://schemas.microsoft.com/office/drawing/2014/main" xmlns="" id="{A4F51838-AC51-661E-D1A0-0DAFD09B40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">
            <a:off x="6226682" y="2774946"/>
            <a:ext cx="612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Bildobjekt 10" descr="Pytte_Y.png">
            <a:extLst>
              <a:ext uri="{FF2B5EF4-FFF2-40B4-BE49-F238E27FC236}">
                <a16:creationId xmlns:a16="http://schemas.microsoft.com/office/drawing/2014/main" xmlns="" id="{23ABF8BF-4269-E3C0-23FB-810AC787C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9424">
            <a:off x="6511226" y="2025801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Bildobjekt 10" descr="Pytte_Y.png">
            <a:extLst>
              <a:ext uri="{FF2B5EF4-FFF2-40B4-BE49-F238E27FC236}">
                <a16:creationId xmlns:a16="http://schemas.microsoft.com/office/drawing/2014/main" xmlns="" id="{30DE509D-0E20-18DC-F6B0-65D2A86F91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3214">
            <a:off x="3549712" y="2141937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Bildobjekt 10" descr="Pytte_Y.png">
            <a:extLst>
              <a:ext uri="{FF2B5EF4-FFF2-40B4-BE49-F238E27FC236}">
                <a16:creationId xmlns:a16="http://schemas.microsoft.com/office/drawing/2014/main" xmlns="" id="{F2934742-24ED-4F7B-066B-D8E5F998F8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54759">
            <a:off x="5831716" y="2083421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Bildobjekt 10" descr="Pytte_Y.png">
            <a:extLst>
              <a:ext uri="{FF2B5EF4-FFF2-40B4-BE49-F238E27FC236}">
                <a16:creationId xmlns:a16="http://schemas.microsoft.com/office/drawing/2014/main" xmlns="" id="{C0E65454-E0D8-8059-CCAF-64E46E5C8B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">
            <a:off x="5983819" y="2006599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Bildobjekt 10" descr="Pytte_Y.png">
            <a:extLst>
              <a:ext uri="{FF2B5EF4-FFF2-40B4-BE49-F238E27FC236}">
                <a16:creationId xmlns:a16="http://schemas.microsoft.com/office/drawing/2014/main" xmlns="" id="{38D38043-C76C-FEE9-D18E-542FE487B9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4238">
            <a:off x="6245798" y="1815706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Bildobjekt 10" descr="Pytte_Y.png">
            <a:extLst>
              <a:ext uri="{FF2B5EF4-FFF2-40B4-BE49-F238E27FC236}">
                <a16:creationId xmlns:a16="http://schemas.microsoft.com/office/drawing/2014/main" xmlns="" id="{FCFD705A-BA84-58BE-B4E7-B1F122DAA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0495">
            <a:off x="5585356" y="1951151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Bildobjekt 10" descr="Pytte_Y.png">
            <a:extLst>
              <a:ext uri="{FF2B5EF4-FFF2-40B4-BE49-F238E27FC236}">
                <a16:creationId xmlns:a16="http://schemas.microsoft.com/office/drawing/2014/main" xmlns="" id="{595F1B64-B31F-C6F1-B185-402DA17AE0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24118">
            <a:off x="6353210" y="1623737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Bildobjekt 10" descr="Pytte_Y.png">
            <a:extLst>
              <a:ext uri="{FF2B5EF4-FFF2-40B4-BE49-F238E27FC236}">
                <a16:creationId xmlns:a16="http://schemas.microsoft.com/office/drawing/2014/main" xmlns="" id="{C5DA85EE-D9CC-3F29-9E74-D4250267FC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8296">
            <a:off x="5772694" y="1353176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ildobjekt 10" descr="Pytte_Y.png">
            <a:extLst>
              <a:ext uri="{FF2B5EF4-FFF2-40B4-BE49-F238E27FC236}">
                <a16:creationId xmlns:a16="http://schemas.microsoft.com/office/drawing/2014/main" xmlns="" id="{929E6958-7793-BDD5-0662-49F7E9CDB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">
            <a:off x="5772397" y="1664498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Bildobjekt 10" descr="Pytte_Y.png">
            <a:extLst>
              <a:ext uri="{FF2B5EF4-FFF2-40B4-BE49-F238E27FC236}">
                <a16:creationId xmlns:a16="http://schemas.microsoft.com/office/drawing/2014/main" xmlns="" id="{03F99D2A-B009-61E8-0996-ACCECDCE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4238">
            <a:off x="6034376" y="1473605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Bildobjekt 10" descr="Pytte_Y.png">
            <a:extLst>
              <a:ext uri="{FF2B5EF4-FFF2-40B4-BE49-F238E27FC236}">
                <a16:creationId xmlns:a16="http://schemas.microsoft.com/office/drawing/2014/main" xmlns="" id="{FDD98341-0175-1A61-66FF-162599AF96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0495">
            <a:off x="5491853" y="1631280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Bildobjekt 10" descr="Pytte_Y.png">
            <a:extLst>
              <a:ext uri="{FF2B5EF4-FFF2-40B4-BE49-F238E27FC236}">
                <a16:creationId xmlns:a16="http://schemas.microsoft.com/office/drawing/2014/main" xmlns="" id="{7CF11BB8-FDF1-626A-734B-553EC67B8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3094">
            <a:off x="6259707" y="1303866"/>
            <a:ext cx="2460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0397D072-3B9F-238F-C68D-4C3697B82453}"/>
              </a:ext>
            </a:extLst>
          </p:cNvPr>
          <p:cNvCxnSpPr>
            <a:cxnSpLocks/>
          </p:cNvCxnSpPr>
          <p:nvPr/>
        </p:nvCxnSpPr>
        <p:spPr>
          <a:xfrm flipV="1">
            <a:off x="4703190" y="3007005"/>
            <a:ext cx="696887" cy="2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B6B4635-42CF-13CF-6708-7CA3975B7C7D}"/>
              </a:ext>
            </a:extLst>
          </p:cNvPr>
          <p:cNvSpPr/>
          <p:nvPr/>
        </p:nvSpPr>
        <p:spPr>
          <a:xfrm>
            <a:off x="5406060" y="3392773"/>
            <a:ext cx="1728192" cy="5605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>
                <a:solidFill>
                  <a:schemeClr val="tx1"/>
                </a:solidFill>
              </a:rPr>
              <a:t>Mallandi mergæxli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F92368A1-BB42-456D-B25D-41E9F2E16B5C}"/>
              </a:ext>
            </a:extLst>
          </p:cNvPr>
          <p:cNvCxnSpPr>
            <a:cxnSpLocks/>
          </p:cNvCxnSpPr>
          <p:nvPr/>
        </p:nvCxnSpPr>
        <p:spPr>
          <a:xfrm flipV="1">
            <a:off x="7561974" y="3002635"/>
            <a:ext cx="696887" cy="2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4" descr="Multiple Myeloma or Plasmacytoma">
            <a:extLst>
              <a:ext uri="{FF2B5EF4-FFF2-40B4-BE49-F238E27FC236}">
                <a16:creationId xmlns:a16="http://schemas.microsoft.com/office/drawing/2014/main" xmlns="" id="{DB3C9DC9-EE83-16E9-7A21-860E17D47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1844824"/>
            <a:ext cx="2713074" cy="166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RAB criteria for multiple myeloma investigation and confirmation.... |  Download Scientific Diagram">
            <a:extLst>
              <a:ext uri="{FF2B5EF4-FFF2-40B4-BE49-F238E27FC236}">
                <a16:creationId xmlns:a16="http://schemas.microsoft.com/office/drawing/2014/main" xmlns="" id="{4B91CBB7-F26D-3062-59A1-3A74F4DA2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50"/>
          <a:stretch/>
        </p:blipFill>
        <p:spPr bwMode="auto">
          <a:xfrm>
            <a:off x="8504896" y="3673053"/>
            <a:ext cx="2713074" cy="66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Bildobjekt 36" descr="PlasmacellSHARP.png">
            <a:extLst>
              <a:ext uri="{FF2B5EF4-FFF2-40B4-BE49-F238E27FC236}">
                <a16:creationId xmlns:a16="http://schemas.microsoft.com/office/drawing/2014/main" xmlns="" id="{CDACDE68-CBBB-0188-E058-252A0C5260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89" y="1280604"/>
            <a:ext cx="61277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303A541-3B0E-5996-FB37-3BD3525F6902}"/>
              </a:ext>
            </a:extLst>
          </p:cNvPr>
          <p:cNvSpPr txBox="1"/>
          <p:nvPr/>
        </p:nvSpPr>
        <p:spPr>
          <a:xfrm>
            <a:off x="2744267" y="4112200"/>
            <a:ext cx="2352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-Algengt</a:t>
            </a:r>
          </a:p>
          <a:p>
            <a:r>
              <a:rPr lang="x-none" dirty="0"/>
              <a:t>-Einkennalaust</a:t>
            </a:r>
          </a:p>
          <a:p>
            <a:r>
              <a:rPr lang="x-none" dirty="0"/>
              <a:t>-1% fá mergæxli á ári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xmlns="" id="{CC948ED1-8777-8C48-4638-4010209C0076}"/>
              </a:ext>
            </a:extLst>
          </p:cNvPr>
          <p:cNvCxnSpPr>
            <a:cxnSpLocks/>
          </p:cNvCxnSpPr>
          <p:nvPr/>
        </p:nvCxnSpPr>
        <p:spPr>
          <a:xfrm>
            <a:off x="2480441" y="1103585"/>
            <a:ext cx="0" cy="1512000"/>
          </a:xfrm>
          <a:prstGeom prst="straightConnector1">
            <a:avLst/>
          </a:prstGeom>
          <a:ln w="165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EAD5FBB9-6830-8F97-D56E-FA6ABFEE100E}"/>
              </a:ext>
            </a:extLst>
          </p:cNvPr>
          <p:cNvCxnSpPr>
            <a:cxnSpLocks/>
          </p:cNvCxnSpPr>
          <p:nvPr/>
        </p:nvCxnSpPr>
        <p:spPr>
          <a:xfrm>
            <a:off x="2866898" y="5976266"/>
            <a:ext cx="4245087" cy="0"/>
          </a:xfrm>
          <a:prstGeom prst="straightConnector1">
            <a:avLst/>
          </a:prstGeom>
          <a:ln w="165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xmlns="" id="{C9F83DC6-442C-57F1-CF0B-90DEB27F6A94}"/>
              </a:ext>
            </a:extLst>
          </p:cNvPr>
          <p:cNvCxnSpPr>
            <a:cxnSpLocks/>
          </p:cNvCxnSpPr>
          <p:nvPr/>
        </p:nvCxnSpPr>
        <p:spPr>
          <a:xfrm>
            <a:off x="7910417" y="1156497"/>
            <a:ext cx="0" cy="1512000"/>
          </a:xfrm>
          <a:prstGeom prst="straightConnector1">
            <a:avLst/>
          </a:prstGeom>
          <a:ln w="165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7D2FB4FA-9C6E-E585-A8FC-34A4F83DA9DB}"/>
              </a:ext>
            </a:extLst>
          </p:cNvPr>
          <p:cNvSpPr txBox="1"/>
          <p:nvPr/>
        </p:nvSpPr>
        <p:spPr>
          <a:xfrm>
            <a:off x="3370249" y="5475925"/>
            <a:ext cx="273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/>
              <a:t>Þróun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A77300C-47FD-C329-357E-DF184DDAF308}"/>
              </a:ext>
            </a:extLst>
          </p:cNvPr>
          <p:cNvSpPr txBox="1"/>
          <p:nvPr/>
        </p:nvSpPr>
        <p:spPr>
          <a:xfrm>
            <a:off x="1349079" y="758582"/>
            <a:ext cx="273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/>
              <a:t>Upphafsatburður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572AECE9-CAB9-2030-940E-1F19CDAC9426}"/>
              </a:ext>
            </a:extLst>
          </p:cNvPr>
          <p:cNvSpPr txBox="1"/>
          <p:nvPr/>
        </p:nvSpPr>
        <p:spPr>
          <a:xfrm>
            <a:off x="6542116" y="648692"/>
            <a:ext cx="273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/>
              <a:t>Lokahnykkurinn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79083079-D922-D936-B353-9D52278FD68D}"/>
              </a:ext>
            </a:extLst>
          </p:cNvPr>
          <p:cNvSpPr/>
          <p:nvPr/>
        </p:nvSpPr>
        <p:spPr>
          <a:xfrm>
            <a:off x="4344611" y="556059"/>
            <a:ext cx="7480805" cy="609187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83076572-6C0F-A141-A1C1-9957A6307ADB}"/>
              </a:ext>
            </a:extLst>
          </p:cNvPr>
          <p:cNvSpPr/>
          <p:nvPr/>
        </p:nvSpPr>
        <p:spPr>
          <a:xfrm>
            <a:off x="1636083" y="4010093"/>
            <a:ext cx="2708528" cy="279024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00777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5" grpId="0" animBg="1"/>
      <p:bldP spid="42" grpId="0"/>
      <p:bldP spid="52" grpId="0"/>
      <p:bldP spid="53" grpId="0"/>
      <p:bldP spid="54" grpId="0"/>
      <p:bldP spid="55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F5A451-FB34-235E-58BB-FC91A799F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Upphafið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A7D416-8E7D-F337-A3CA-7D00BC901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88" y="1645850"/>
            <a:ext cx="5882449" cy="4847025"/>
          </a:xfrm>
        </p:spPr>
        <p:txBody>
          <a:bodyPr>
            <a:normAutofit lnSpcReduction="10000"/>
          </a:bodyPr>
          <a:lstStyle/>
          <a:p>
            <a:r>
              <a:rPr lang="x-none" dirty="0"/>
              <a:t>Líklega eitthvað sem fer úrskeðist við eðlilega starfsemi</a:t>
            </a:r>
          </a:p>
          <a:p>
            <a:r>
              <a:rPr lang="x-none" dirty="0"/>
              <a:t>Skref í þroskun þar sem erfðaefnið er klippt í sundur og fest vitlaust saman</a:t>
            </a:r>
          </a:p>
          <a:p>
            <a:endParaRPr lang="x-none" dirty="0"/>
          </a:p>
          <a:p>
            <a:r>
              <a:rPr lang="x-none" dirty="0"/>
              <a:t>Litningabreytileikar (FISH breytingar)</a:t>
            </a:r>
          </a:p>
          <a:p>
            <a:endParaRPr lang="x-none" dirty="0"/>
          </a:p>
          <a:p>
            <a:r>
              <a:rPr lang="x-none" dirty="0"/>
              <a:t>Núverandi kenningar</a:t>
            </a:r>
          </a:p>
          <a:p>
            <a:pPr lvl="1"/>
            <a:r>
              <a:rPr lang="x-none" dirty="0"/>
              <a:t>Sýkingar</a:t>
            </a:r>
          </a:p>
          <a:p>
            <a:pPr lvl="1"/>
            <a:r>
              <a:rPr lang="x-none" dirty="0"/>
              <a:t>Sjálfsónæmissjúkdómar</a:t>
            </a:r>
          </a:p>
          <a:p>
            <a:pPr lvl="1"/>
            <a:r>
              <a:rPr lang="x-none" dirty="0"/>
              <a:t>Virkjun ónæmiskerfisins</a:t>
            </a:r>
          </a:p>
        </p:txBody>
      </p:sp>
      <p:pic>
        <p:nvPicPr>
          <p:cNvPr id="2050" name="Picture 2" descr="The Real Life Monopoly Board | Londonist">
            <a:extLst>
              <a:ext uri="{FF2B5EF4-FFF2-40B4-BE49-F238E27FC236}">
                <a16:creationId xmlns:a16="http://schemas.microsoft.com/office/drawing/2014/main" xmlns="" id="{4B9B87F2-C752-337D-AC01-5FA03E4BC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091" y="2197207"/>
            <a:ext cx="4783335" cy="360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sotype switching | class switching recombination | Antibody class switching  | antibody diversity - YouTube">
            <a:extLst>
              <a:ext uri="{FF2B5EF4-FFF2-40B4-BE49-F238E27FC236}">
                <a16:creationId xmlns:a16="http://schemas.microsoft.com/office/drawing/2014/main" xmlns="" id="{761BD77E-9169-1A02-0E1E-FEFCA021B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007" y="2382558"/>
            <a:ext cx="5755502" cy="323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aGene: Translocations">
            <a:extLst>
              <a:ext uri="{FF2B5EF4-FFF2-40B4-BE49-F238E27FC236}">
                <a16:creationId xmlns:a16="http://schemas.microsoft.com/office/drawing/2014/main" xmlns="" id="{D0185E12-D985-0F2D-BF97-D1A9D59DC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322" y="2254250"/>
            <a:ext cx="5221121" cy="355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557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8B08FF-512D-ED42-1438-00CB27B24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Þróun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9DE5CD-C8E7-D7B4-1707-4851F1B7E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x-none" b="1" dirty="0"/>
              <a:t>Tími og fjölgun</a:t>
            </a:r>
          </a:p>
          <a:p>
            <a:endParaRPr lang="x-none" dirty="0"/>
          </a:p>
          <a:p>
            <a:r>
              <a:rPr lang="x-none" dirty="0"/>
              <a:t>Nýjar stökkbreytingar</a:t>
            </a:r>
          </a:p>
          <a:p>
            <a:r>
              <a:rPr lang="x-none" dirty="0"/>
              <a:t>Nýjir litningabreytileikar</a:t>
            </a:r>
          </a:p>
          <a:p>
            <a:endParaRPr lang="x-none" dirty="0"/>
          </a:p>
          <a:p>
            <a:r>
              <a:rPr lang="x-none" dirty="0"/>
              <a:t>Nærumhverfið augljóslega aðalatriði</a:t>
            </a:r>
          </a:p>
        </p:txBody>
      </p:sp>
      <p:pic>
        <p:nvPicPr>
          <p:cNvPr id="3074" name="Picture 2" descr="Cell Proliferation - Definition, Types, Differentiation, Assay, Diseases">
            <a:extLst>
              <a:ext uri="{FF2B5EF4-FFF2-40B4-BE49-F238E27FC236}">
                <a16:creationId xmlns:a16="http://schemas.microsoft.com/office/drawing/2014/main" xmlns="" id="{194EF7E5-4B65-FEB2-1C4A-65BC25069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036" y="1204784"/>
            <a:ext cx="5643948" cy="444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ingle-nucleotide polymorphism (SNP): a genetic variation that... |  Download Scientific Diagram">
            <a:extLst>
              <a:ext uri="{FF2B5EF4-FFF2-40B4-BE49-F238E27FC236}">
                <a16:creationId xmlns:a16="http://schemas.microsoft.com/office/drawing/2014/main" xmlns="" id="{299528B2-F0FD-4900-6B0C-80BACED19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036" y="1495166"/>
            <a:ext cx="5088152" cy="364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ancer Immunotherapy: Harnessing the Body's Immune System to Fight Back -  YouTube">
            <a:extLst>
              <a:ext uri="{FF2B5EF4-FFF2-40B4-BE49-F238E27FC236}">
                <a16:creationId xmlns:a16="http://schemas.microsoft.com/office/drawing/2014/main" xmlns="" id="{AF65B761-77FD-BE84-79DE-4C938E8AE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8" t="16757" r="25000" b="21802"/>
          <a:stretch/>
        </p:blipFill>
        <p:spPr bwMode="auto">
          <a:xfrm>
            <a:off x="6228145" y="2005782"/>
            <a:ext cx="4947941" cy="353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036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8E4037-440F-2E0D-1F20-FD2F64B08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Lokahnykkurinn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D57786-1785-A7F7-91DB-F6B9FA378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x-none" dirty="0"/>
              <a:t>Vitum ekki hvað það er sem klárar ferlið</a:t>
            </a:r>
          </a:p>
          <a:p>
            <a:endParaRPr lang="x-none" dirty="0"/>
          </a:p>
          <a:p>
            <a:r>
              <a:rPr lang="x-none" dirty="0"/>
              <a:t>Líklega bara allt þetta saman sem nær einhverjum þröskuldi</a:t>
            </a:r>
          </a:p>
          <a:p>
            <a:endParaRPr lang="x-none" dirty="0"/>
          </a:p>
          <a:p>
            <a:r>
              <a:rPr lang="x-none" dirty="0"/>
              <a:t>Sumar stökkbreytingar sem hafa tengsl en ekkert alveg ljóst</a:t>
            </a:r>
          </a:p>
        </p:txBody>
      </p:sp>
      <p:pic>
        <p:nvPicPr>
          <p:cNvPr id="4098" name="Picture 2" descr="Smooth threshold finger jointed knotless pine 9X92/29 M11 Oak ply Lacquered  | Maler">
            <a:extLst>
              <a:ext uri="{FF2B5EF4-FFF2-40B4-BE49-F238E27FC236}">
                <a16:creationId xmlns:a16="http://schemas.microsoft.com/office/drawing/2014/main" xmlns="" id="{D0E7D4CD-16F5-EABC-FAD3-91D7CDE15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921" y="1690688"/>
            <a:ext cx="517604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, b A 93-year-old woman with multiple myeloma and worsening right... |  Download Scientific Diagram">
            <a:extLst>
              <a:ext uri="{FF2B5EF4-FFF2-40B4-BE49-F238E27FC236}">
                <a16:creationId xmlns:a16="http://schemas.microsoft.com/office/drawing/2014/main" xmlns="" id="{E328E05D-E113-8052-B3CD-51BA49C1C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276" y="1027906"/>
            <a:ext cx="4557524" cy="45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33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xmlns="" id="{AE48897B-1620-9730-D382-BB8538549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978" y="316547"/>
            <a:ext cx="8976043" cy="586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21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1732</TotalTime>
  <Words>626</Words>
  <Application>Microsoft Macintosh PowerPoint</Application>
  <PresentationFormat>Custom</PresentationFormat>
  <Paragraphs>192</Paragraphs>
  <Slides>34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 2013 - 2022</vt:lpstr>
      <vt:lpstr>Hvernig verður mergæxli til? </vt:lpstr>
      <vt:lpstr>Smá upprifjun</vt:lpstr>
      <vt:lpstr>Hvað veldur krabbameini</vt:lpstr>
      <vt:lpstr>PowerPoint Presentation</vt:lpstr>
      <vt:lpstr>PowerPoint Presentation</vt:lpstr>
      <vt:lpstr>Upphafið</vt:lpstr>
      <vt:lpstr>Þróun</vt:lpstr>
      <vt:lpstr>Lokahnykkurinn</vt:lpstr>
      <vt:lpstr>PowerPoint Presentation</vt:lpstr>
      <vt:lpstr>Af hverju er mikilvægt að skilja orsakir?</vt:lpstr>
      <vt:lpstr>Til að skilja orsakir mergæxlis þarf að skilja þessi þrjú skref þróunar þess!  Rannsaka MGUS</vt:lpstr>
      <vt:lpstr>Af hverju er erfitt að rannsaka MGUS?</vt:lpstr>
      <vt:lpstr>PowerPoint Presentation</vt:lpstr>
      <vt:lpstr>PowerPoint Presentation</vt:lpstr>
      <vt:lpstr>PowerPoint Presentation</vt:lpstr>
      <vt:lpstr>PowerPoint Presentation</vt:lpstr>
      <vt:lpstr>Hvað höfum við lært?</vt:lpstr>
      <vt:lpstr>Hvaðan kemur neistinn?</vt:lpstr>
      <vt:lpstr>Sýkingar?</vt:lpstr>
      <vt:lpstr>Fyrri krabbamein?</vt:lpstr>
      <vt:lpstr>Sjálfsónæmissjúkdómar?</vt:lpstr>
      <vt:lpstr>Hvað með efnaskipti og offitu?</vt:lpstr>
      <vt:lpstr>Hvað kyndir bálið?</vt:lpstr>
      <vt:lpstr>Erum skammt á veg komin…</vt:lpstr>
      <vt:lpstr>Ónæmiskerfið er miðlægt</vt:lpstr>
      <vt:lpstr>Hvers vegna kviknar í húsinu?</vt:lpstr>
      <vt:lpstr>Hvað er framundan?</vt:lpstr>
      <vt:lpstr>PowerPoint Presentation</vt:lpstr>
      <vt:lpstr>PowerPoint Presentation</vt:lpstr>
      <vt:lpstr>Nýting lífsýnasafnsins</vt:lpstr>
      <vt:lpstr>Einfrumu RNA raðgreining</vt:lpstr>
      <vt:lpstr>Fleiri verkefni</vt:lpstr>
      <vt:lpstr>PowerPoint Presentation</vt:lpstr>
      <vt:lpstr>Teymið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Hvað veldur mergæxli? Leitin að upprunanum</dc:title>
  <dc:creator>Sæmundur Rögnvaldsson - HI</dc:creator>
  <cp:lastModifiedBy>Kristín Einarsdóttir</cp:lastModifiedBy>
  <cp:revision>8</cp:revision>
  <dcterms:created xsi:type="dcterms:W3CDTF">2023-05-21T23:39:20Z</dcterms:created>
  <dcterms:modified xsi:type="dcterms:W3CDTF">2025-01-02T11:17:10Z</dcterms:modified>
</cp:coreProperties>
</file>