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7" r:id="rId5"/>
    <p:sldMasterId id="2147483735" r:id="rId6"/>
    <p:sldMasterId id="2147483761" r:id="rId7"/>
    <p:sldMasterId id="2147483795" r:id="rId8"/>
    <p:sldMasterId id="2147483809" r:id="rId9"/>
    <p:sldMasterId id="2147483872" r:id="rId10"/>
    <p:sldMasterId id="2147483884" r:id="rId11"/>
    <p:sldMasterId id="2147483896" r:id="rId12"/>
    <p:sldMasterId id="2147483910" r:id="rId13"/>
    <p:sldMasterId id="2147483922" r:id="rId14"/>
    <p:sldMasterId id="2147483944" r:id="rId15"/>
    <p:sldMasterId id="2147483969" r:id="rId16"/>
    <p:sldMasterId id="2147483993" r:id="rId17"/>
    <p:sldMasterId id="2147484007" r:id="rId18"/>
  </p:sldMasterIdLst>
  <p:notesMasterIdLst>
    <p:notesMasterId r:id="rId98"/>
  </p:notesMasterIdLst>
  <p:handoutMasterIdLst>
    <p:handoutMasterId r:id="rId99"/>
  </p:handoutMasterIdLst>
  <p:sldIdLst>
    <p:sldId id="374" r:id="rId19"/>
    <p:sldId id="375" r:id="rId20"/>
    <p:sldId id="385" r:id="rId21"/>
    <p:sldId id="340" r:id="rId22"/>
    <p:sldId id="260" r:id="rId23"/>
    <p:sldId id="315" r:id="rId24"/>
    <p:sldId id="341" r:id="rId25"/>
    <p:sldId id="379" r:id="rId26"/>
    <p:sldId id="355" r:id="rId27"/>
    <p:sldId id="344" r:id="rId28"/>
    <p:sldId id="291" r:id="rId29"/>
    <p:sldId id="2145706639" r:id="rId30"/>
    <p:sldId id="312" r:id="rId31"/>
    <p:sldId id="339" r:id="rId32"/>
    <p:sldId id="351" r:id="rId33"/>
    <p:sldId id="261" r:id="rId34"/>
    <p:sldId id="262" r:id="rId35"/>
    <p:sldId id="353" r:id="rId36"/>
    <p:sldId id="354" r:id="rId37"/>
    <p:sldId id="298" r:id="rId38"/>
    <p:sldId id="300" r:id="rId39"/>
    <p:sldId id="299" r:id="rId40"/>
    <p:sldId id="302" r:id="rId41"/>
    <p:sldId id="357" r:id="rId42"/>
    <p:sldId id="303" r:id="rId43"/>
    <p:sldId id="358" r:id="rId44"/>
    <p:sldId id="359" r:id="rId45"/>
    <p:sldId id="362" r:id="rId46"/>
    <p:sldId id="364" r:id="rId47"/>
    <p:sldId id="381" r:id="rId48"/>
    <p:sldId id="383" r:id="rId49"/>
    <p:sldId id="382" r:id="rId50"/>
    <p:sldId id="365" r:id="rId51"/>
    <p:sldId id="360" r:id="rId52"/>
    <p:sldId id="361" r:id="rId53"/>
    <p:sldId id="2145706242" r:id="rId54"/>
    <p:sldId id="2145706640" r:id="rId55"/>
    <p:sldId id="367" r:id="rId56"/>
    <p:sldId id="2145706410" r:id="rId57"/>
    <p:sldId id="2145706236" r:id="rId58"/>
    <p:sldId id="2145706649" r:id="rId59"/>
    <p:sldId id="433" r:id="rId60"/>
    <p:sldId id="434" r:id="rId61"/>
    <p:sldId id="2145706323" r:id="rId62"/>
    <p:sldId id="435" r:id="rId63"/>
    <p:sldId id="271" r:id="rId64"/>
    <p:sldId id="2145706650" r:id="rId65"/>
    <p:sldId id="2145706651" r:id="rId66"/>
    <p:sldId id="2145706652" r:id="rId67"/>
    <p:sldId id="348" r:id="rId68"/>
    <p:sldId id="301" r:id="rId69"/>
    <p:sldId id="707" r:id="rId70"/>
    <p:sldId id="2145706241" r:id="rId71"/>
    <p:sldId id="2145706593" r:id="rId72"/>
    <p:sldId id="2145706244" r:id="rId73"/>
    <p:sldId id="930" r:id="rId74"/>
    <p:sldId id="2145706594" r:id="rId75"/>
    <p:sldId id="539" r:id="rId76"/>
    <p:sldId id="812" r:id="rId77"/>
    <p:sldId id="269" r:id="rId78"/>
    <p:sldId id="2145706283" r:id="rId79"/>
    <p:sldId id="2145706521" r:id="rId80"/>
    <p:sldId id="2145706435" r:id="rId81"/>
    <p:sldId id="2145706604" r:id="rId82"/>
    <p:sldId id="2145706385" r:id="rId83"/>
    <p:sldId id="2145706387" r:id="rId84"/>
    <p:sldId id="713" r:id="rId85"/>
    <p:sldId id="2145706330" r:id="rId86"/>
    <p:sldId id="2145706653" r:id="rId87"/>
    <p:sldId id="2145706438" r:id="rId88"/>
    <p:sldId id="2145706533" r:id="rId89"/>
    <p:sldId id="2145706514" r:id="rId90"/>
    <p:sldId id="2145706585" r:id="rId91"/>
    <p:sldId id="2145706483" r:id="rId92"/>
    <p:sldId id="2145706544" r:id="rId93"/>
    <p:sldId id="2145706545" r:id="rId94"/>
    <p:sldId id="611" r:id="rId95"/>
    <p:sldId id="548" r:id="rId96"/>
    <p:sldId id="2145706342" r:id="rId97"/>
  </p:sldIdLst>
  <p:sldSz cx="12192000" cy="6858000"/>
  <p:notesSz cx="6797675" cy="9926638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rún Þorsteinsdóttir" initials="SÞ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FF"/>
    <a:srgbClr val="6A02A7"/>
    <a:srgbClr val="F8F8F8"/>
    <a:srgbClr val="D26D4F"/>
    <a:srgbClr val="D26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5" autoAdjust="0"/>
    <p:restoredTop sz="86444" autoAdjust="0"/>
  </p:normalViewPr>
  <p:slideViewPr>
    <p:cSldViewPr>
      <p:cViewPr varScale="1">
        <p:scale>
          <a:sx n="95" d="100"/>
          <a:sy n="95" d="100"/>
        </p:scale>
        <p:origin x="3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7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commentAuthors" Target="commentAuthors.xml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9" Type="http://schemas.openxmlformats.org/officeDocument/2006/relationships/slideMaster" Target="slideMasters/slideMaster6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12" Type="http://schemas.openxmlformats.org/officeDocument/2006/relationships/slideMaster" Target="slideMasters/slideMaster9.xml"/><Relationship Id="rId13" Type="http://schemas.openxmlformats.org/officeDocument/2006/relationships/slideMaster" Target="slideMasters/slideMaster10.xml"/><Relationship Id="rId14" Type="http://schemas.openxmlformats.org/officeDocument/2006/relationships/slideMaster" Target="slideMasters/slideMaster11.xml"/><Relationship Id="rId15" Type="http://schemas.openxmlformats.org/officeDocument/2006/relationships/slideMaster" Target="slideMasters/slideMaster12.xml"/><Relationship Id="rId16" Type="http://schemas.openxmlformats.org/officeDocument/2006/relationships/slideMaster" Target="slideMasters/slideMaster13.xml"/><Relationship Id="rId17" Type="http://schemas.openxmlformats.org/officeDocument/2006/relationships/slideMaster" Target="slideMasters/slideMaster14.xml"/><Relationship Id="rId18" Type="http://schemas.openxmlformats.org/officeDocument/2006/relationships/slideMaster" Target="slideMasters/slideMaster15.xml"/><Relationship Id="rId19" Type="http://schemas.openxmlformats.org/officeDocument/2006/relationships/slide" Target="slides/slide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70" Type="http://schemas.openxmlformats.org/officeDocument/2006/relationships/slide" Target="slides/slide52.xml"/><Relationship Id="rId71" Type="http://schemas.openxmlformats.org/officeDocument/2006/relationships/slide" Target="slides/slide53.xml"/><Relationship Id="rId72" Type="http://schemas.openxmlformats.org/officeDocument/2006/relationships/slide" Target="slides/slide54.xml"/><Relationship Id="rId73" Type="http://schemas.openxmlformats.org/officeDocument/2006/relationships/slide" Target="slides/slide55.xml"/><Relationship Id="rId74" Type="http://schemas.openxmlformats.org/officeDocument/2006/relationships/slide" Target="slides/slide56.xml"/><Relationship Id="rId75" Type="http://schemas.openxmlformats.org/officeDocument/2006/relationships/slide" Target="slides/slide57.xml"/><Relationship Id="rId76" Type="http://schemas.openxmlformats.org/officeDocument/2006/relationships/slide" Target="slides/slide58.xml"/><Relationship Id="rId77" Type="http://schemas.openxmlformats.org/officeDocument/2006/relationships/slide" Target="slides/slide59.xml"/><Relationship Id="rId78" Type="http://schemas.openxmlformats.org/officeDocument/2006/relationships/slide" Target="slides/slide60.xml"/><Relationship Id="rId79" Type="http://schemas.openxmlformats.org/officeDocument/2006/relationships/slide" Target="slides/slide61.xml"/><Relationship Id="rId90" Type="http://schemas.openxmlformats.org/officeDocument/2006/relationships/slide" Target="slides/slide72.xml"/><Relationship Id="rId91" Type="http://schemas.openxmlformats.org/officeDocument/2006/relationships/slide" Target="slides/slide73.xml"/><Relationship Id="rId92" Type="http://schemas.openxmlformats.org/officeDocument/2006/relationships/slide" Target="slides/slide74.xml"/><Relationship Id="rId93" Type="http://schemas.openxmlformats.org/officeDocument/2006/relationships/slide" Target="slides/slide75.xml"/><Relationship Id="rId94" Type="http://schemas.openxmlformats.org/officeDocument/2006/relationships/slide" Target="slides/slide76.xml"/><Relationship Id="rId95" Type="http://schemas.openxmlformats.org/officeDocument/2006/relationships/slide" Target="slides/slide77.xml"/><Relationship Id="rId96" Type="http://schemas.openxmlformats.org/officeDocument/2006/relationships/slide" Target="slides/slide78.xml"/><Relationship Id="rId97" Type="http://schemas.openxmlformats.org/officeDocument/2006/relationships/slide" Target="slides/slide79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62.xml"/><Relationship Id="rId81" Type="http://schemas.openxmlformats.org/officeDocument/2006/relationships/slide" Target="slides/slide63.xml"/><Relationship Id="rId82" Type="http://schemas.openxmlformats.org/officeDocument/2006/relationships/slide" Target="slides/slide64.xml"/><Relationship Id="rId83" Type="http://schemas.openxmlformats.org/officeDocument/2006/relationships/slide" Target="slides/slide65.xml"/><Relationship Id="rId84" Type="http://schemas.openxmlformats.org/officeDocument/2006/relationships/slide" Target="slides/slide66.xml"/><Relationship Id="rId85" Type="http://schemas.openxmlformats.org/officeDocument/2006/relationships/slide" Target="slides/slide67.xml"/><Relationship Id="rId86" Type="http://schemas.openxmlformats.org/officeDocument/2006/relationships/slide" Target="slides/slide68.xml"/><Relationship Id="rId87" Type="http://schemas.openxmlformats.org/officeDocument/2006/relationships/slide" Target="slides/slide69.xml"/><Relationship Id="rId88" Type="http://schemas.openxmlformats.org/officeDocument/2006/relationships/slide" Target="slides/slide70.xml"/><Relationship Id="rId89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/>
                </a:gs>
                <a:gs pos="98000">
                  <a:schemeClr val="accent1">
                    <a:lumMod val="45000"/>
                    <a:lumOff val="5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Sheet1!$A$1901:$M$1901</c:f>
              <c:strCache>
                <c:ptCount val="13"/>
                <c:pt idx="0">
                  <c:v>Background</c:v>
                </c:pt>
                <c:pt idx="1">
                  <c:v>Employment</c:v>
                </c:pt>
                <c:pt idx="2">
                  <c:v>QOL</c:v>
                </c:pt>
                <c:pt idx="3">
                  <c:v>PHQ9</c:v>
                </c:pt>
                <c:pt idx="4">
                  <c:v>GAD7</c:v>
                </c:pt>
                <c:pt idx="5">
                  <c:v>SF36</c:v>
                </c:pt>
                <c:pt idx="6">
                  <c:v>Pain</c:v>
                </c:pt>
                <c:pt idx="7">
                  <c:v>Neuropathy</c:v>
                </c:pt>
                <c:pt idx="8">
                  <c:v>PMR</c:v>
                </c:pt>
                <c:pt idx="9">
                  <c:v>PSS</c:v>
                </c:pt>
                <c:pt idx="10">
                  <c:v>Resilience</c:v>
                </c:pt>
                <c:pt idx="11">
                  <c:v>Social</c:v>
                </c:pt>
                <c:pt idx="12">
                  <c:v>Background II</c:v>
                </c:pt>
              </c:strCache>
            </c:strRef>
          </c:cat>
          <c:val>
            <c:numRef>
              <c:f>Sheet1!$A$1902:$M$1902</c:f>
              <c:numCache>
                <c:formatCode>0%</c:formatCode>
                <c:ptCount val="13"/>
                <c:pt idx="0">
                  <c:v>0.964078794901506</c:v>
                </c:pt>
                <c:pt idx="1">
                  <c:v>0.960602549246813</c:v>
                </c:pt>
                <c:pt idx="2">
                  <c:v>0.955967555040556</c:v>
                </c:pt>
                <c:pt idx="3">
                  <c:v>0.94901506373117</c:v>
                </c:pt>
                <c:pt idx="4">
                  <c:v>0.945538818076478</c:v>
                </c:pt>
                <c:pt idx="5">
                  <c:v>0.938586326767091</c:v>
                </c:pt>
                <c:pt idx="6">
                  <c:v>0.928157589803013</c:v>
                </c:pt>
                <c:pt idx="7">
                  <c:v>0.925840092699884</c:v>
                </c:pt>
                <c:pt idx="8">
                  <c:v>0.92468134414832</c:v>
                </c:pt>
                <c:pt idx="9">
                  <c:v>0.916570104287369</c:v>
                </c:pt>
                <c:pt idx="10">
                  <c:v>0.911935110081112</c:v>
                </c:pt>
                <c:pt idx="11">
                  <c:v>0.904982618771727</c:v>
                </c:pt>
                <c:pt idx="12">
                  <c:v>0.901506373117033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B5-4BE8-8C02-67DE39AEB6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-70"/>
        <c:axId val="2141545368"/>
        <c:axId val="2144930088"/>
      </c:barChart>
      <c:catAx>
        <c:axId val="214154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4930088"/>
        <c:crosses val="autoZero"/>
        <c:auto val="1"/>
        <c:lblAlgn val="ctr"/>
        <c:lblOffset val="100"/>
        <c:noMultiLvlLbl val="0"/>
      </c:catAx>
      <c:valAx>
        <c:axId val="2144930088"/>
        <c:scaling>
          <c:orientation val="minMax"/>
          <c:max val="1.0"/>
          <c:min val="0.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545368"/>
        <c:crosses val="autoZero"/>
        <c:crossBetween val="between"/>
        <c:minorUnit val="0.0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4FD37-A900-4761-91C5-A036D23B2A35}" type="datetimeFigureOut">
              <a:rPr lang="is-IS" smtClean="0"/>
              <a:pPr/>
              <a:t>02/01/25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710F-DEAE-4D59-9D22-BFEA7D110402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55183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212E6-C353-478A-834D-DB18FB84D62E}" type="datetimeFigureOut">
              <a:rPr lang="is-IS" smtClean="0"/>
              <a:pPr/>
              <a:t>02/01/25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0DBBF-4314-44C9-83DA-30EE00DC9EC7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80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is-IS"/>
              <a:t>Svensk text:</a:t>
            </a:r>
          </a:p>
          <a:p>
            <a:r>
              <a:rPr lang="sv-SE" altLang="is-IS"/>
              <a:t>B-cell</a:t>
            </a:r>
          </a:p>
          <a:p>
            <a:r>
              <a:rPr lang="sv-SE" altLang="is-IS"/>
              <a:t>Plasmacell</a:t>
            </a:r>
          </a:p>
          <a:p>
            <a:r>
              <a:rPr lang="sv-SE" altLang="is-IS"/>
              <a:t>Antikropp</a:t>
            </a:r>
          </a:p>
        </p:txBody>
      </p:sp>
      <p:sp>
        <p:nvSpPr>
          <p:cNvPr id="17613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4FB212-F6A3-4444-B9A1-758F1B31FA8D}" type="slidenum">
              <a:rPr lang="en-US" altLang="is-I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is-I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:notes"/>
          <p:cNvSpPr txBox="1">
            <a:spLocks noGrp="1"/>
          </p:cNvSpPr>
          <p:nvPr>
            <p:ph type="body" idx="1"/>
          </p:nvPr>
        </p:nvSpPr>
        <p:spPr>
          <a:xfrm>
            <a:off x="661043" y="5090893"/>
            <a:ext cx="5288340" cy="48229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66700" y="803275"/>
            <a:ext cx="7143750" cy="4019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03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A10F1-49B6-4CC9-ABF3-4C8DFE204B75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88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0DBBF-4314-44C9-83DA-30EE00DC9EC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9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B35BC-2DE2-4CF7-9B34-65C409D55036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04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215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311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0DBBF-4314-44C9-83DA-30EE00DC9EC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66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A6FD3-3FC5-2F4E-9618-74A33EF7BE62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490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E0DBBF-4314-44C9-83DA-30EE00DC9EC7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68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07403-5A72-4013-96DE-94365AF56F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0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D83343-BBA0-47EA-A9DA-3162AEF93163}" type="slidenum">
              <a:rPr lang="en-US" altLang="is-I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is-I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is-I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BE2AB7-4DB9-4EB8-A937-08DD295BE55E}" type="slidenum">
              <a:rPr lang="en-US" altLang="is-I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326C32-531C-4417-9B64-A3B13764D138}" type="slidenum">
              <a:rPr lang="sv-SE" altLang="is-IS" smtClean="0">
                <a:latin typeface="Times New Roman" pitchFamily="18" charset="0"/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sv-SE" altLang="is-IS">
              <a:latin typeface="Times New Roman" pitchFamily="18" charset="0"/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v-SE" altLang="is-I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8FB348-904B-45BF-9E39-646810142975}" type="slidenum">
              <a:rPr lang="en-US" altLang="is-I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is-I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6CB26D-FC2C-43E8-8E32-20ADFF7D34B4}" type="slidenum">
              <a:rPr lang="en-US" altLang="is-I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is-I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B35BC-2DE2-4CF7-9B34-65C409D55036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39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6D207-BD62-9F42-B2B6-E7842930E144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72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B35BC-2DE2-4CF7-9B34-65C409D55036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09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73" indent="0" algn="ctr">
              <a:buNone/>
              <a:defRPr/>
            </a:lvl2pPr>
            <a:lvl3pPr marL="816346" indent="0" algn="ctr">
              <a:buNone/>
              <a:defRPr/>
            </a:lvl3pPr>
            <a:lvl4pPr marL="1224519" indent="0" algn="ctr">
              <a:buNone/>
              <a:defRPr/>
            </a:lvl4pPr>
            <a:lvl5pPr marL="1632692" indent="0" algn="ctr">
              <a:buNone/>
              <a:defRPr/>
            </a:lvl5pPr>
            <a:lvl6pPr marL="2040865" indent="0" algn="ctr">
              <a:buNone/>
              <a:defRPr/>
            </a:lvl6pPr>
            <a:lvl7pPr marL="2449038" indent="0" algn="ctr">
              <a:buNone/>
              <a:defRPr/>
            </a:lvl7pPr>
            <a:lvl8pPr marL="2857211" indent="0" algn="ctr">
              <a:buNone/>
              <a:defRPr/>
            </a:lvl8pPr>
            <a:lvl9pPr marL="32653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70B4-F45A-4DA2-A549-7383945F4757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83115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7FCBC-8D18-4D23-AA71-37FF84B05A48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9794921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08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0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2119508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759270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37346-DDFA-4125-955E-629707FBA2BF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4767440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608AD-C201-4756-8734-195F08285F2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946367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48C9C-C051-489D-A70E-4A1FD104719F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888815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84941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290458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EE8ED-6BB6-488B-B53A-23DE907B120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1107157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0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8173" indent="0">
              <a:buNone/>
              <a:defRPr sz="2500"/>
            </a:lvl2pPr>
            <a:lvl3pPr marL="816346" indent="0">
              <a:buNone/>
              <a:defRPr sz="2100"/>
            </a:lvl3pPr>
            <a:lvl4pPr marL="1224519" indent="0">
              <a:buNone/>
              <a:defRPr sz="1800"/>
            </a:lvl4pPr>
            <a:lvl5pPr marL="1632692" indent="0">
              <a:buNone/>
              <a:defRPr sz="1800"/>
            </a:lvl5pPr>
            <a:lvl6pPr marL="2040865" indent="0">
              <a:buNone/>
              <a:defRPr sz="1800"/>
            </a:lvl6pPr>
            <a:lvl7pPr marL="2449038" indent="0">
              <a:buNone/>
              <a:defRPr sz="1800"/>
            </a:lvl7pPr>
            <a:lvl8pPr marL="2857211" indent="0">
              <a:buNone/>
              <a:defRPr sz="1800"/>
            </a:lvl8pPr>
            <a:lvl9pPr marL="3265384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BC41-BD0B-4341-91FD-361DDF881F83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2592250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A263D-A48A-4F6D-AE3A-04D2B6AF03A8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7446117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A0CC-8A09-40C1-B952-B64DF4181889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122240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266701"/>
            <a:ext cx="3289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karolinska_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315913"/>
            <a:ext cx="489584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795753692"/>
      </p:ext>
    </p:extLst>
  </p:cSld>
  <p:clrMapOvr>
    <a:masterClrMapping/>
  </p:clrMapOvr>
  <p:transition xmlns:p14="http://schemas.microsoft.com/office/powerpoint/2010/main"/>
  <p:hf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104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Rectangle 10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7" name="Rectangle 10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17F43-00BD-4110-81C1-0F540BDB15BD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7194575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73" indent="0" algn="ctr">
              <a:buNone/>
              <a:defRPr/>
            </a:lvl2pPr>
            <a:lvl3pPr marL="816346" indent="0" algn="ctr">
              <a:buNone/>
              <a:defRPr/>
            </a:lvl3pPr>
            <a:lvl4pPr marL="1224519" indent="0" algn="ctr">
              <a:buNone/>
              <a:defRPr/>
            </a:lvl4pPr>
            <a:lvl5pPr marL="1632692" indent="0" algn="ctr">
              <a:buNone/>
              <a:defRPr/>
            </a:lvl5pPr>
            <a:lvl6pPr marL="2040865" indent="0" algn="ctr">
              <a:buNone/>
              <a:defRPr/>
            </a:lvl6pPr>
            <a:lvl7pPr marL="2449038" indent="0" algn="ctr">
              <a:buNone/>
              <a:defRPr/>
            </a:lvl7pPr>
            <a:lvl8pPr marL="2857211" indent="0" algn="ctr">
              <a:buNone/>
              <a:defRPr/>
            </a:lvl8pPr>
            <a:lvl9pPr marL="32653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92FE1-53B2-4829-A481-8657174C2063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26782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00E17-F512-47AE-B476-2DE5FE34F76C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5680219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DAA4-5BED-41CC-9C73-AA21EA99FEF7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6628334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73" indent="0">
              <a:buNone/>
              <a:defRPr sz="1600"/>
            </a:lvl2pPr>
            <a:lvl3pPr marL="816346" indent="0">
              <a:buNone/>
              <a:defRPr sz="1400"/>
            </a:lvl3pPr>
            <a:lvl4pPr marL="1224519" indent="0">
              <a:buNone/>
              <a:defRPr sz="1300"/>
            </a:lvl4pPr>
            <a:lvl5pPr marL="1632692" indent="0">
              <a:buNone/>
              <a:defRPr sz="1300"/>
            </a:lvl5pPr>
            <a:lvl6pPr marL="2040865" indent="0">
              <a:buNone/>
              <a:defRPr sz="1300"/>
            </a:lvl6pPr>
            <a:lvl7pPr marL="2449038" indent="0">
              <a:buNone/>
              <a:defRPr sz="1300"/>
            </a:lvl7pPr>
            <a:lvl8pPr marL="2857211" indent="0">
              <a:buNone/>
              <a:defRPr sz="1300"/>
            </a:lvl8pPr>
            <a:lvl9pPr marL="326538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A2853-B6C0-4B6F-A21B-151D3270E8C3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9218351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849BA-4184-4E08-BB5A-41544AAC9F0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8940877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10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2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2119510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759272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8AF10-A419-48F9-9728-F7D89ECE4641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0936618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33886-BA66-4501-9D49-1B5565C85080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756350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476BF-1FD2-4006-9D50-0AF6D3ED77EF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5008717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1084943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2290460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EF308-FBDB-462A-96EC-B3D63C6077BE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7094839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3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2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8173" indent="0">
              <a:buNone/>
              <a:defRPr sz="2500"/>
            </a:lvl2pPr>
            <a:lvl3pPr marL="816346" indent="0">
              <a:buNone/>
              <a:defRPr sz="2100"/>
            </a:lvl3pPr>
            <a:lvl4pPr marL="1224519" indent="0">
              <a:buNone/>
              <a:defRPr sz="1800"/>
            </a:lvl4pPr>
            <a:lvl5pPr marL="1632692" indent="0">
              <a:buNone/>
              <a:defRPr sz="1800"/>
            </a:lvl5pPr>
            <a:lvl6pPr marL="2040865" indent="0">
              <a:buNone/>
              <a:defRPr sz="1800"/>
            </a:lvl6pPr>
            <a:lvl7pPr marL="2449038" indent="0">
              <a:buNone/>
              <a:defRPr sz="1800"/>
            </a:lvl7pPr>
            <a:lvl8pPr marL="2857211" indent="0">
              <a:buNone/>
              <a:defRPr sz="1800"/>
            </a:lvl8pPr>
            <a:lvl9pPr marL="3265384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C9FB-B20B-491E-AC41-615886750010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6712579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60FCA-7952-4E44-8216-89AD25437F47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148852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E56C-C0BB-4446-A9DD-86F95F7FD277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176463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266701"/>
            <a:ext cx="3289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karolinska_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315913"/>
            <a:ext cx="489584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64946789"/>
      </p:ext>
    </p:extLst>
  </p:cSld>
  <p:clrMapOvr>
    <a:masterClrMapping/>
  </p:clrMapOvr>
  <p:transition xmlns:p14="http://schemas.microsoft.com/office/powerpoint/2010/main"/>
  <p:hf hd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728" y="544707"/>
            <a:ext cx="6933112" cy="298335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728" y="3736655"/>
            <a:ext cx="6308272" cy="15359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4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CABA41-AD8C-99EB-C2EA-7B77716C5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1" y="98253"/>
            <a:ext cx="1475232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79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9728" y="323849"/>
            <a:ext cx="6933112" cy="33108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40"/>
              </a:lnSpc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two lines if needed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9728" y="3828095"/>
            <a:ext cx="6308272" cy="17683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359729" y="5720834"/>
            <a:ext cx="3458392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4648780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5" y="3409950"/>
            <a:ext cx="11161713" cy="24242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44pt Title</a:t>
            </a:r>
          </a:p>
        </p:txBody>
      </p:sp>
    </p:spTree>
    <p:extLst>
      <p:ext uri="{BB962C8B-B14F-4D97-AF65-F5344CB8AC3E}">
        <p14:creationId xmlns:p14="http://schemas.microsoft.com/office/powerpoint/2010/main" val="39242120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6A9670-0CEE-4A01-2102-7336E4A4D0F6}"/>
              </a:ext>
            </a:extLst>
          </p:cNvPr>
          <p:cNvSpPr txBox="1"/>
          <p:nvPr userDrawn="1"/>
        </p:nvSpPr>
        <p:spPr>
          <a:xfrm>
            <a:off x="1402066" y="2868092"/>
            <a:ext cx="1002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651F3C-DBCC-ABFA-5F85-7D5D6A351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7288" y="2081314"/>
            <a:ext cx="10024621" cy="390204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21AB09F6-EEA0-4675-0D12-5BD49EB0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23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222375" y="149087"/>
            <a:ext cx="10025062" cy="1231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C3749C-1177-2375-1BA8-722651BA3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2375" y="1709738"/>
            <a:ext cx="10237788" cy="410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3451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1947513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39D790-EFBA-2FE9-3DD9-8AA127B5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8" y="32781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3F71D6-7C46-EBDE-6E5F-FBC8A2325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738" y="2950318"/>
            <a:ext cx="10025062" cy="29670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371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741566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28738" y="2047895"/>
            <a:ext cx="10025062" cy="38957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Tx/>
              <a:buFont typeface="Arial" panose="020B0604020202020204" pitchFamily="34" charset="0"/>
              <a:buChar char="•"/>
              <a:defRPr sz="3200"/>
            </a:lvl1pPr>
            <a:lvl2pPr marL="685800" indent="-228600">
              <a:buClrTx/>
              <a:buFont typeface="Arial" panose="020B0604020202020204" pitchFamily="34" charset="0"/>
              <a:buChar char="•"/>
              <a:defRPr sz="2800"/>
            </a:lvl2pPr>
            <a:lvl3pPr marL="1143000" indent="-228600">
              <a:buClrTx/>
              <a:buFont typeface="Arial" panose="020B0604020202020204" pitchFamily="34" charset="0"/>
              <a:buChar char="•"/>
              <a:defRPr sz="2400"/>
            </a:lvl3pPr>
            <a:lvl4pPr marL="1524000" indent="-152400">
              <a:buClrTx/>
              <a:buFont typeface="Arial" panose="020B0604020202020204" pitchFamily="34" charset="0"/>
              <a:buChar char="•"/>
              <a:defRPr sz="2000"/>
            </a:lvl4pPr>
            <a:lvl5pPr marL="1879600" indent="-50800"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471832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/>
          <p:cNvSpPr/>
          <p:nvPr userDrawn="1"/>
        </p:nvSpPr>
        <p:spPr>
          <a:xfrm>
            <a:off x="1320804" y="2237181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/>
          <p:cNvSpPr txBox="1"/>
          <p:nvPr userDrawn="1"/>
        </p:nvSpPr>
        <p:spPr>
          <a:xfrm>
            <a:off x="2120452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9" name="object 14"/>
          <p:cNvSpPr/>
          <p:nvPr userDrawn="1"/>
        </p:nvSpPr>
        <p:spPr>
          <a:xfrm>
            <a:off x="3750736" y="2237181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0" name="object 2"/>
          <p:cNvSpPr txBox="1"/>
          <p:nvPr userDrawn="1"/>
        </p:nvSpPr>
        <p:spPr>
          <a:xfrm>
            <a:off x="4558851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1" name="object 14"/>
          <p:cNvSpPr/>
          <p:nvPr userDrawn="1"/>
        </p:nvSpPr>
        <p:spPr>
          <a:xfrm>
            <a:off x="6180668" y="2237181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2" name="object 2"/>
          <p:cNvSpPr txBox="1"/>
          <p:nvPr userDrawn="1"/>
        </p:nvSpPr>
        <p:spPr>
          <a:xfrm>
            <a:off x="6980316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3" name="object 14"/>
          <p:cNvSpPr/>
          <p:nvPr userDrawn="1"/>
        </p:nvSpPr>
        <p:spPr>
          <a:xfrm>
            <a:off x="8597350" y="2237181"/>
            <a:ext cx="2289639" cy="1554479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14" name="object 2"/>
          <p:cNvSpPr txBox="1"/>
          <p:nvPr userDrawn="1"/>
        </p:nvSpPr>
        <p:spPr>
          <a:xfrm>
            <a:off x="9396998" y="1903889"/>
            <a:ext cx="640080" cy="640080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48007" y="2683565"/>
            <a:ext cx="2050566" cy="953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73154" y="2683565"/>
            <a:ext cx="2050566" cy="953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98302" y="2683565"/>
            <a:ext cx="2050566" cy="953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710198" y="2683565"/>
            <a:ext cx="2050566" cy="953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320800" y="3974895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 sz="1400"/>
            </a:lvl1pPr>
          </a:lstStyle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28738" y="741566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759200" y="3974895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 sz="1400"/>
            </a:lvl1pPr>
          </a:lstStyle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6171096" y="3974895"/>
            <a:ext cx="2289175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 sz="1400"/>
            </a:lvl1pPr>
          </a:lstStyle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8596244" y="3974895"/>
            <a:ext cx="2281176" cy="2015088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 sz="1400"/>
            </a:lvl1pPr>
          </a:lstStyle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  <a:p>
            <a:pPr marL="182880" marR="0" lvl="0" indent="-91440" algn="l" defTabSz="914400" rtl="0" eaLnBrk="1" fontAlgn="auto" latinLnBrk="0" hangingPunct="1">
              <a:lnSpc>
                <a:spcPts val="1880"/>
              </a:lnSpc>
              <a:spcBef>
                <a:spcPts val="400"/>
              </a:spcBef>
              <a:spcAft>
                <a:spcPts val="0"/>
              </a:spcAft>
              <a:buClr>
                <a:srgbClr val="12689B"/>
              </a:buClr>
              <a:buSzTx/>
              <a:buFont typeface="Arial" panose="020B0604020202020204"/>
              <a:buChar char="•"/>
              <a:tabLst>
                <a:tab pos="298450" algn="l"/>
              </a:tabLst>
              <a:defRPr/>
            </a:pP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rebuchet MS Regular" charset="0"/>
              </a:rPr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21444453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328738" y="741566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28738" y="1688541"/>
            <a:ext cx="10025062" cy="42749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1600"/>
              </a:spcBef>
              <a:buFontTx/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479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82588" y="2265363"/>
            <a:ext cx="4991395" cy="3103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73887" y="745562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857874" y="2143125"/>
            <a:ext cx="5495925" cy="3598863"/>
          </a:xfrm>
          <a:prstGeom prst="rect">
            <a:avLst/>
          </a:prstGeom>
        </p:spPr>
        <p:txBody>
          <a:bodyPr>
            <a:normAutofit/>
          </a:bodyPr>
          <a:lstStyle>
            <a:lvl1pPr marL="586105" indent="-586105">
              <a:lnSpc>
                <a:spcPct val="90000"/>
              </a:lnSpc>
              <a:spcBef>
                <a:spcPts val="1200"/>
              </a:spcBef>
              <a:buClrTx/>
              <a:buSzPct val="120000"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55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73" indent="0" algn="ctr">
              <a:buNone/>
              <a:defRPr/>
            </a:lvl2pPr>
            <a:lvl3pPr marL="816346" indent="0" algn="ctr">
              <a:buNone/>
              <a:defRPr/>
            </a:lvl3pPr>
            <a:lvl4pPr marL="1224519" indent="0" algn="ctr">
              <a:buNone/>
              <a:defRPr/>
            </a:lvl4pPr>
            <a:lvl5pPr marL="1632692" indent="0" algn="ctr">
              <a:buNone/>
              <a:defRPr/>
            </a:lvl5pPr>
            <a:lvl6pPr marL="2040865" indent="0" algn="ctr">
              <a:buNone/>
              <a:defRPr/>
            </a:lvl6pPr>
            <a:lvl7pPr marL="2449038" indent="0" algn="ctr">
              <a:buNone/>
              <a:defRPr/>
            </a:lvl7pPr>
            <a:lvl8pPr marL="2857211" indent="0" algn="ctr">
              <a:buNone/>
              <a:defRPr/>
            </a:lvl8pPr>
            <a:lvl9pPr marL="32653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DFC89B3-B518-44AD-BF95-BA400D9F59BB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4270332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009650"/>
            <a:ext cx="12192000" cy="584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73887" y="745562"/>
            <a:ext cx="10100526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073150" y="1606550"/>
            <a:ext cx="10101263" cy="46561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2D20E6C-2498-2EE8-CF59-0E2FF4819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78167" y="6267390"/>
            <a:ext cx="200000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56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 with Log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1675" y="1106488"/>
            <a:ext cx="10780713" cy="476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5284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sz="quarter" idx="10"/>
          </p:nvPr>
        </p:nvSpPr>
        <p:spPr>
          <a:xfrm>
            <a:off x="701675" y="765544"/>
            <a:ext cx="10780713" cy="5103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42520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bo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45213" y="1331913"/>
            <a:ext cx="5578475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1161915"/>
            <a:ext cx="4928194" cy="42482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spcBef>
                <a:spcPts val="2200"/>
              </a:spcBef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text</a:t>
            </a:r>
          </a:p>
          <a:p>
            <a:endParaRPr lang="en-US" sz="2500" b="1" dirty="0">
              <a:solidFill>
                <a:srgbClr val="1268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13" y="5867400"/>
            <a:ext cx="5578475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Arial 14pt Caption copy can be typed in here.  </a:t>
            </a:r>
          </a:p>
        </p:txBody>
      </p:sp>
    </p:spTree>
    <p:extLst>
      <p:ext uri="{BB962C8B-B14F-4D97-AF65-F5344CB8AC3E}">
        <p14:creationId xmlns:p14="http://schemas.microsoft.com/office/powerpoint/2010/main" val="29047461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38275" y="1585979"/>
            <a:ext cx="4685413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5" y="741566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40pt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561975" y="1979094"/>
            <a:ext cx="5627564" cy="3716856"/>
          </a:xfrm>
          <a:prstGeom prst="rect">
            <a:avLst/>
          </a:prstGeom>
        </p:spPr>
        <p:txBody>
          <a:bodyPr>
            <a:normAutofit/>
          </a:bodyPr>
          <a:lstStyle>
            <a:lvl1pPr marL="586105" indent="-586105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20000"/>
              <a:defRPr sz="2000"/>
            </a:lvl1pPr>
            <a:lvl2pPr>
              <a:buClr>
                <a:schemeClr val="accent1"/>
              </a:buClr>
              <a:buSzPct val="120000"/>
              <a:defRPr sz="2000"/>
            </a:lvl2pPr>
            <a:lvl3pPr>
              <a:buClr>
                <a:schemeClr val="accent1"/>
              </a:buClr>
              <a:buSzPct val="120000"/>
              <a:defRPr sz="2000"/>
            </a:lvl3pPr>
            <a:lvl4pPr>
              <a:buClr>
                <a:schemeClr val="accent1"/>
              </a:buClr>
              <a:buSzPct val="120000"/>
              <a:defRPr sz="2000"/>
            </a:lvl4pPr>
            <a:lvl5pPr>
              <a:buClr>
                <a:schemeClr val="accent1"/>
              </a:buClr>
              <a:buSzPct val="120000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7075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73495" y="1585979"/>
            <a:ext cx="5550194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5" y="741566"/>
            <a:ext cx="11161713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40pt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45806" y="1585979"/>
            <a:ext cx="5472700" cy="4499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86479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73433" y="0"/>
            <a:ext cx="5018567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1975" y="779666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32pt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61975" y="1790700"/>
            <a:ext cx="6219825" cy="3752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315838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18567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434417" y="779666"/>
            <a:ext cx="6219825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Arial Bold </a:t>
            </a:r>
            <a:r>
              <a:rPr lang="en-US" dirty="0" err="1"/>
              <a:t>32pt</a:t>
            </a:r>
            <a:r>
              <a:rPr lang="en-US" dirty="0"/>
              <a:t> Title</a:t>
            </a:r>
          </a:p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5434417" y="1790700"/>
            <a:ext cx="6219825" cy="3752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41047494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B55E6-BE1F-88C9-EB80-DD2ECA6B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8D7132-6359-5DDA-C918-83F87DA7C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08175"/>
            <a:ext cx="10515600" cy="4203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9115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642D0C-52D0-173D-4674-CCF0D53BAB6D}"/>
              </a:ext>
            </a:extLst>
          </p:cNvPr>
          <p:cNvSpPr txBox="1"/>
          <p:nvPr userDrawn="1"/>
        </p:nvSpPr>
        <p:spPr>
          <a:xfrm>
            <a:off x="337930" y="5705061"/>
            <a:ext cx="3622070" cy="11529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692D6EB-F362-1E42-2226-F42FB6FB2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8984" y="5892729"/>
            <a:ext cx="3600000" cy="7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4E5F19-405C-42ED-AE9B-6C898E1C0D7E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1614596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59728" y="3828095"/>
            <a:ext cx="6933112" cy="1602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365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D0D0D0-EEE5-B726-D015-CFFD15D3817A}"/>
              </a:ext>
            </a:extLst>
          </p:cNvPr>
          <p:cNvSpPr txBox="1"/>
          <p:nvPr userDrawn="1"/>
        </p:nvSpPr>
        <p:spPr>
          <a:xfrm>
            <a:off x="337930" y="5705061"/>
            <a:ext cx="3622070" cy="11529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D9FF0611-4ED1-51A8-5355-BBE4EBD7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02060"/>
            <a:ext cx="3600000" cy="7776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60B5BBD0-5A49-FA25-0E9B-717161FD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88" y="365125"/>
            <a:ext cx="6933112" cy="326265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0368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6C6C10-AEEE-2242-8CA6-22E89276E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79" y="2878815"/>
            <a:ext cx="6118007" cy="1731788"/>
          </a:xfrm>
          <a:solidFill>
            <a:schemeClr val="bg1"/>
          </a:solidFill>
        </p:spPr>
        <p:txBody>
          <a:bodyPr wrap="square" lIns="180000" tIns="180000" rIns="180000" bIns="72000" anchor="t" anchorCtr="0">
            <a:spAutoFit/>
          </a:bodyPr>
          <a:lstStyle>
            <a:lvl1pPr algn="l">
              <a:lnSpc>
                <a:spcPct val="100000"/>
              </a:lnSpc>
              <a:defRPr sz="4800" b="0" i="0">
                <a:solidFill>
                  <a:srgbClr val="10099F"/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05F35A1D-E001-644A-9371-98B252712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79" y="4762404"/>
            <a:ext cx="9108917" cy="616680"/>
          </a:xfrm>
          <a:solidFill>
            <a:schemeClr val="bg1"/>
          </a:solidFill>
        </p:spPr>
        <p:txBody>
          <a:bodyPr lIns="180000" tIns="144000" bIns="72000">
            <a:spAutoFit/>
          </a:bodyPr>
          <a:lstStyle>
            <a:lvl1pPr marL="0" indent="0" algn="l">
              <a:buNone/>
              <a:defRPr sz="2800">
                <a:solidFill>
                  <a:srgbClr val="10099F"/>
                </a:solidFill>
              </a:defRPr>
            </a:lvl1pPr>
            <a:lvl2pPr marL="580781" indent="0" algn="ctr">
              <a:buNone/>
              <a:defRPr/>
            </a:lvl2pPr>
            <a:lvl3pPr marL="1161562" indent="0" algn="ctr">
              <a:buNone/>
              <a:defRPr/>
            </a:lvl3pPr>
            <a:lvl4pPr marL="1742343" indent="0" algn="ctr">
              <a:buNone/>
              <a:defRPr/>
            </a:lvl4pPr>
            <a:lvl5pPr marL="2323125" indent="0" algn="ctr">
              <a:buNone/>
              <a:defRPr/>
            </a:lvl5pPr>
            <a:lvl6pPr marL="2903906" indent="0" algn="ctr">
              <a:buNone/>
              <a:defRPr/>
            </a:lvl6pPr>
            <a:lvl7pPr marL="3484687" indent="0" algn="ctr">
              <a:buNone/>
              <a:defRPr/>
            </a:lvl7pPr>
            <a:lvl8pPr marL="4065468" indent="0" algn="ctr">
              <a:buNone/>
              <a:defRPr/>
            </a:lvl8pPr>
            <a:lvl9pPr marL="46462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753533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4D4DB1-75E3-5B4A-9E5C-7E351A3DB8DB}"/>
              </a:ext>
            </a:extLst>
          </p:cNvPr>
          <p:cNvSpPr/>
          <p:nvPr userDrawn="1"/>
        </p:nvSpPr>
        <p:spPr>
          <a:xfrm>
            <a:off x="0" y="4162927"/>
            <a:ext cx="12192000" cy="2700000"/>
          </a:xfrm>
          <a:prstGeom prst="rect">
            <a:avLst/>
          </a:prstGeom>
          <a:solidFill>
            <a:srgbClr val="FC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FA17A-0476-4545-A0BD-809A62A8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10" y="3702276"/>
            <a:ext cx="7277434" cy="860199"/>
          </a:xfrm>
          <a:solidFill>
            <a:schemeClr val="bg1"/>
          </a:solidFill>
        </p:spPr>
        <p:txBody>
          <a:bodyPr lIns="180000" tIns="180000" rIns="180000" bIns="108000" anchor="b">
            <a:sp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28787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ginmál litað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311C4D-79DB-B744-A3B1-4D217C91E63F}"/>
              </a:ext>
            </a:extLst>
          </p:cNvPr>
          <p:cNvSpPr/>
          <p:nvPr userDrawn="1"/>
        </p:nvSpPr>
        <p:spPr>
          <a:xfrm>
            <a:off x="0" y="4162928"/>
            <a:ext cx="12191999" cy="2700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09E27-95E7-CC4F-876E-972A9B2731BD}"/>
              </a:ext>
            </a:extLst>
          </p:cNvPr>
          <p:cNvSpPr/>
          <p:nvPr userDrawn="1"/>
        </p:nvSpPr>
        <p:spPr>
          <a:xfrm>
            <a:off x="2382253" y="1224336"/>
            <a:ext cx="8386011" cy="5044118"/>
          </a:xfrm>
          <a:prstGeom prst="rect">
            <a:avLst/>
          </a:prstGeom>
          <a:solidFill>
            <a:srgbClr val="00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873" y="1631532"/>
            <a:ext cx="7716253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873" y="2506662"/>
            <a:ext cx="6091989" cy="3533191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89678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Meginmál litaður grun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311C4D-79DB-B744-A3B1-4D217C91E63F}"/>
              </a:ext>
            </a:extLst>
          </p:cNvPr>
          <p:cNvSpPr/>
          <p:nvPr userDrawn="1"/>
        </p:nvSpPr>
        <p:spPr>
          <a:xfrm>
            <a:off x="0" y="4162928"/>
            <a:ext cx="12191999" cy="2700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09E27-95E7-CC4F-876E-972A9B2731BD}"/>
              </a:ext>
            </a:extLst>
          </p:cNvPr>
          <p:cNvSpPr/>
          <p:nvPr userDrawn="1"/>
        </p:nvSpPr>
        <p:spPr>
          <a:xfrm>
            <a:off x="2382253" y="1224336"/>
            <a:ext cx="8386011" cy="5044118"/>
          </a:xfrm>
          <a:prstGeom prst="rect">
            <a:avLst/>
          </a:prstGeom>
          <a:solidFill>
            <a:srgbClr val="00C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873" y="1631532"/>
            <a:ext cx="7716253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873" y="2506662"/>
            <a:ext cx="6091989" cy="3533191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677023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ginmál litaður grunn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311C4D-79DB-B744-A3B1-4D217C91E63F}"/>
              </a:ext>
            </a:extLst>
          </p:cNvPr>
          <p:cNvSpPr/>
          <p:nvPr userDrawn="1"/>
        </p:nvSpPr>
        <p:spPr>
          <a:xfrm>
            <a:off x="8386010" y="4162928"/>
            <a:ext cx="3805989" cy="2700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09E27-95E7-CC4F-876E-972A9B2731BD}"/>
              </a:ext>
            </a:extLst>
          </p:cNvPr>
          <p:cNvSpPr/>
          <p:nvPr userDrawn="1"/>
        </p:nvSpPr>
        <p:spPr>
          <a:xfrm>
            <a:off x="0" y="1231439"/>
            <a:ext cx="8386011" cy="5633665"/>
          </a:xfrm>
          <a:prstGeom prst="rect">
            <a:avLst/>
          </a:prstGeom>
          <a:solidFill>
            <a:srgbClr val="FC8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21" y="1631532"/>
            <a:ext cx="7275096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20" y="2506662"/>
            <a:ext cx="7275096" cy="3882106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571202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Meginmál litaður grunn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311C4D-79DB-B744-A3B1-4D217C91E63F}"/>
              </a:ext>
            </a:extLst>
          </p:cNvPr>
          <p:cNvSpPr/>
          <p:nvPr userDrawn="1"/>
        </p:nvSpPr>
        <p:spPr>
          <a:xfrm>
            <a:off x="8386010" y="4162928"/>
            <a:ext cx="3805989" cy="2700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09E27-95E7-CC4F-876E-972A9B2731BD}"/>
              </a:ext>
            </a:extLst>
          </p:cNvPr>
          <p:cNvSpPr/>
          <p:nvPr userDrawn="1"/>
        </p:nvSpPr>
        <p:spPr>
          <a:xfrm>
            <a:off x="0" y="1231439"/>
            <a:ext cx="8386011" cy="5633665"/>
          </a:xfrm>
          <a:prstGeom prst="rect">
            <a:avLst/>
          </a:prstGeom>
          <a:solidFill>
            <a:srgbClr val="FAC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21" y="1631532"/>
            <a:ext cx="7275096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20" y="2506662"/>
            <a:ext cx="7275096" cy="3882106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772806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Meginmál litaður grunn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311C4D-79DB-B744-A3B1-4D217C91E63F}"/>
              </a:ext>
            </a:extLst>
          </p:cNvPr>
          <p:cNvSpPr/>
          <p:nvPr userDrawn="1"/>
        </p:nvSpPr>
        <p:spPr>
          <a:xfrm>
            <a:off x="8386010" y="4162928"/>
            <a:ext cx="3805989" cy="2700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09E27-95E7-CC4F-876E-972A9B2731BD}"/>
              </a:ext>
            </a:extLst>
          </p:cNvPr>
          <p:cNvSpPr/>
          <p:nvPr userDrawn="1"/>
        </p:nvSpPr>
        <p:spPr>
          <a:xfrm>
            <a:off x="0" y="1231439"/>
            <a:ext cx="8386011" cy="5633665"/>
          </a:xfrm>
          <a:prstGeom prst="rect">
            <a:avLst/>
          </a:prstGeom>
          <a:solidFill>
            <a:srgbClr val="FF9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21" y="1631532"/>
            <a:ext cx="7275096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20" y="2506662"/>
            <a:ext cx="7275096" cy="3882106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515818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ginmá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00D16-4F59-1D48-9C0C-48E4122C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20" y="469232"/>
            <a:ext cx="9725915" cy="74019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4B3EC-9C38-6A47-B7F1-3E11D199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19" y="1401097"/>
            <a:ext cx="9725915" cy="4987671"/>
          </a:xfrm>
        </p:spPr>
        <p:txBody>
          <a:bodyPr>
            <a:normAutofit/>
          </a:bodyPr>
          <a:lstStyle>
            <a:lvl1pPr>
              <a:defRPr sz="1800" b="0" i="0">
                <a:latin typeface="Jost Medium" pitchFamily="2" charset="77"/>
                <a:ea typeface="Jost Medium" pitchFamily="2" charset="77"/>
              </a:defRPr>
            </a:lvl1pPr>
            <a:lvl2pPr>
              <a:defRPr sz="1800" b="0" i="0">
                <a:latin typeface="Jost Medium" pitchFamily="2" charset="77"/>
                <a:ea typeface="Jost Medium" pitchFamily="2" charset="77"/>
              </a:defRPr>
            </a:lvl2pPr>
            <a:lvl3pPr>
              <a:defRPr sz="1800" b="0" i="0">
                <a:latin typeface="Jost Medium" pitchFamily="2" charset="77"/>
                <a:ea typeface="Jost Medium" pitchFamily="2" charset="77"/>
              </a:defRPr>
            </a:lvl3pPr>
            <a:lvl4pPr>
              <a:defRPr sz="1800" b="0" i="0">
                <a:latin typeface="Jost Medium" pitchFamily="2" charset="77"/>
                <a:ea typeface="Jost Medium" pitchFamily="2" charset="77"/>
              </a:defRPr>
            </a:lvl4pPr>
            <a:lvl5pPr>
              <a:defRPr sz="1800" b="0" i="0">
                <a:latin typeface="Jost Medium" pitchFamily="2" charset="77"/>
                <a:ea typeface="Jost Medium" pitchFamily="2" charset="77"/>
              </a:defRPr>
            </a:lvl5pPr>
            <a:lvl6pPr>
              <a:defRPr b="0" i="0">
                <a:latin typeface="Jost Medium" pitchFamily="2" charset="77"/>
                <a:ea typeface="Jost Medium" pitchFamily="2" charset="77"/>
              </a:defRPr>
            </a:lvl6pPr>
            <a:lvl7pPr>
              <a:defRPr b="0" i="0">
                <a:latin typeface="Jost Medium" pitchFamily="2" charset="77"/>
                <a:ea typeface="Jost Medium" pitchFamily="2" charset="77"/>
              </a:defRPr>
            </a:lvl7pPr>
            <a:lvl8pPr>
              <a:defRPr b="0" i="0">
                <a:latin typeface="Jost Medium" pitchFamily="2" charset="77"/>
                <a:ea typeface="Jost Medium" pitchFamily="2" charset="77"/>
              </a:defRPr>
            </a:lvl8pPr>
            <a:lvl9pPr>
              <a:defRPr b="0" i="0">
                <a:latin typeface="Jost Medium" pitchFamily="2" charset="77"/>
                <a:ea typeface="Jost Medium" pitchFamily="2" charset="77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848096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BCA5F-82F9-294D-AF74-1A9380F0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EB396E-341D-8C4F-80D7-EC92085B3FBC}"/>
              </a:ext>
            </a:extLst>
          </p:cNvPr>
          <p:cNvSpPr/>
          <p:nvPr userDrawn="1"/>
        </p:nvSpPr>
        <p:spPr>
          <a:xfrm>
            <a:off x="0" y="4162928"/>
            <a:ext cx="12191999" cy="2700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361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73" indent="0">
              <a:buNone/>
              <a:defRPr sz="1600"/>
            </a:lvl2pPr>
            <a:lvl3pPr marL="816346" indent="0">
              <a:buNone/>
              <a:defRPr sz="1400"/>
            </a:lvl3pPr>
            <a:lvl4pPr marL="1224519" indent="0">
              <a:buNone/>
              <a:defRPr sz="1300"/>
            </a:lvl4pPr>
            <a:lvl5pPr marL="1632692" indent="0">
              <a:buNone/>
              <a:defRPr sz="1300"/>
            </a:lvl5pPr>
            <a:lvl6pPr marL="2040865" indent="0">
              <a:buNone/>
              <a:defRPr sz="1300"/>
            </a:lvl6pPr>
            <a:lvl7pPr marL="2449038" indent="0">
              <a:buNone/>
              <a:defRPr sz="1300"/>
            </a:lvl7pPr>
            <a:lvl8pPr marL="2857211" indent="0">
              <a:buNone/>
              <a:defRPr sz="1300"/>
            </a:lvl8pPr>
            <a:lvl9pPr marL="326538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F934121-4695-49B1-8D41-E4B0E19CF442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6211397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ð glæ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377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eggja dá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68F1C3-BFAB-584A-8C9A-6FB289A3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672ACC-5EAB-644E-B0E7-0BA88604D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0056CC-4022-704B-8D8B-4D2695D14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25656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veggja dálka með milli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2DB5E-5649-EE47-8240-F7302A71B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63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F83012-DB16-BE40-8521-3A3AE75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Jost SemiBold" pitchFamily="2" charset="77"/>
                <a:ea typeface="Jos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B93A9B-CF3B-E147-8534-F6C22017A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8F7338-7E56-564F-AF1C-8EC44FAF4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Jost SemiBold" pitchFamily="2" charset="77"/>
                <a:ea typeface="Jos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D880FA8-AE5E-C448-8361-E34D5E5BF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916189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9AD4-C46B-4D34-8E5F-F04717A2E922}" type="datetimeFigureOut">
              <a:rPr lang="is-IS" smtClean="0"/>
              <a:pPr/>
              <a:t>02/01/25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8F90-FE9D-43B3-B428-530308A8E6A8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949327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104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Rectangle 10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Rectangle 10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E1C52-ECAA-4A45-BECC-6B3B43B8227E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2316131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663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129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0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905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 b="0" i="0">
                <a:latin typeface="Arial" panose="020B0604020202020204" pitchFamily="34" charset="0"/>
              </a:defRPr>
            </a:lvl1pPr>
            <a:lvl2pPr>
              <a:defRPr sz="3200" b="0" i="0">
                <a:latin typeface="Arial" panose="020B0604020202020204" pitchFamily="34" charset="0"/>
              </a:defRPr>
            </a:lvl2pPr>
            <a:lvl3pPr>
              <a:defRPr sz="2667" b="0" i="0">
                <a:latin typeface="Arial" panose="020B0604020202020204" pitchFamily="34" charset="0"/>
              </a:defRPr>
            </a:lvl3pPr>
            <a:lvl4pPr>
              <a:defRPr sz="2400" b="0" i="0">
                <a:latin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 b="0" i="0">
                <a:latin typeface="Arial" panose="020B0604020202020204" pitchFamily="34" charset="0"/>
              </a:defRPr>
            </a:lvl1pPr>
            <a:lvl2pPr>
              <a:defRPr sz="3200" b="0" i="0">
                <a:latin typeface="Arial" panose="020B0604020202020204" pitchFamily="34" charset="0"/>
              </a:defRPr>
            </a:lvl2pPr>
            <a:lvl3pPr>
              <a:defRPr sz="2667" b="0" i="0">
                <a:latin typeface="Arial" panose="020B0604020202020204" pitchFamily="34" charset="0"/>
              </a:defRPr>
            </a:lvl3pPr>
            <a:lvl4pPr>
              <a:defRPr sz="2400" b="0" i="0">
                <a:latin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830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" panose="020B0604020202020204" pitchFamily="34" charset="0"/>
              </a:defRPr>
            </a:lvl1pPr>
            <a:lvl2pPr>
              <a:defRPr sz="2667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133" b="0" i="0">
                <a:latin typeface="Arial" panose="020B0604020202020204" pitchFamily="34" charset="0"/>
              </a:defRPr>
            </a:lvl4pPr>
            <a:lvl5pPr>
              <a:defRPr sz="2133" b="0" i="0">
                <a:latin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Arial" panose="020B0604020202020204" pitchFamily="34" charset="0"/>
              </a:defRPr>
            </a:lvl1pPr>
            <a:lvl2pPr>
              <a:defRPr sz="2667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133" b="0" i="0">
                <a:latin typeface="Arial" panose="020B0604020202020204" pitchFamily="34" charset="0"/>
              </a:defRPr>
            </a:lvl4pPr>
            <a:lvl5pPr>
              <a:defRPr sz="2133" b="0" i="0">
                <a:latin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1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8BD8ACD-2BD4-4924-AC80-DB1C8D90EE99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9179514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192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014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 b="0" i="0">
                <a:latin typeface="Arial" panose="020B0604020202020204" pitchFamily="34" charset="0"/>
              </a:defRPr>
            </a:lvl1pPr>
            <a:lvl2pPr>
              <a:defRPr sz="3733" b="0" i="0">
                <a:latin typeface="Arial" panose="020B0604020202020204" pitchFamily="34" charset="0"/>
              </a:defRPr>
            </a:lvl2pPr>
            <a:lvl3pPr>
              <a:defRPr sz="3200" b="0" i="0">
                <a:latin typeface="Arial" panose="020B0604020202020204" pitchFamily="34" charset="0"/>
              </a:defRPr>
            </a:lvl3pPr>
            <a:lvl4pPr>
              <a:defRPr sz="2667" b="0" i="0">
                <a:latin typeface="Arial" panose="020B0604020202020204" pitchFamily="34" charset="0"/>
              </a:defRPr>
            </a:lvl4pPr>
            <a:lvl5pPr>
              <a:defRPr sz="2667" b="0" i="0">
                <a:latin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>
                <a:latin typeface="Arial" panose="020B060402020202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35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 b="0" i="0">
                <a:latin typeface="Arial" panose="020B060402020202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>
                <a:latin typeface="Arial" panose="020B060402020202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871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698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E3F9EE93-59DE-6E47-9DE1-43DF08574DFF}" type="datetimeFigureOut">
              <a:rPr lang="en-US" smtClean="0"/>
              <a:pPr/>
              <a:t>02/01/25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F3BFBB29-00CD-D143-B748-E1756D8FDF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86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7693" indent="0" algn="ctr">
              <a:buNone/>
              <a:defRPr/>
            </a:lvl2pPr>
            <a:lvl3pPr marL="815388" indent="0" algn="ctr">
              <a:buNone/>
              <a:defRPr/>
            </a:lvl3pPr>
            <a:lvl4pPr marL="1223080" indent="0" algn="ctr">
              <a:buNone/>
              <a:defRPr/>
            </a:lvl4pPr>
            <a:lvl5pPr marL="1630773" indent="0" algn="ctr">
              <a:buNone/>
              <a:defRPr/>
            </a:lvl5pPr>
            <a:lvl6pPr marL="2038469" indent="0" algn="ctr">
              <a:buNone/>
              <a:defRPr/>
            </a:lvl6pPr>
            <a:lvl7pPr marL="2446164" indent="0" algn="ctr">
              <a:buNone/>
              <a:defRPr/>
            </a:lvl7pPr>
            <a:lvl8pPr marL="2853856" indent="0" algn="ctr">
              <a:buNone/>
              <a:defRPr/>
            </a:lvl8pPr>
            <a:lvl9pPr marL="32615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3A60C-2FFD-4BCD-B05D-4A2EEC47C57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4828247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A45D0-9152-47E6-80C5-18254F6C697D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4513255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7693" indent="0">
              <a:buNone/>
              <a:defRPr sz="1600"/>
            </a:lvl2pPr>
            <a:lvl3pPr marL="815388" indent="0">
              <a:buNone/>
              <a:defRPr sz="1400"/>
            </a:lvl3pPr>
            <a:lvl4pPr marL="1223080" indent="0">
              <a:buNone/>
              <a:defRPr sz="1300"/>
            </a:lvl4pPr>
            <a:lvl5pPr marL="1630773" indent="0">
              <a:buNone/>
              <a:defRPr sz="1300"/>
            </a:lvl5pPr>
            <a:lvl6pPr marL="2038469" indent="0">
              <a:buNone/>
              <a:defRPr sz="1300"/>
            </a:lvl6pPr>
            <a:lvl7pPr marL="2446164" indent="0">
              <a:buNone/>
              <a:defRPr sz="1300"/>
            </a:lvl7pPr>
            <a:lvl8pPr marL="2853856" indent="0">
              <a:buNone/>
              <a:defRPr sz="1300"/>
            </a:lvl8pPr>
            <a:lvl9pPr marL="32615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A30AD-A841-49A3-BE2A-045DAC811E3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2874070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BD6F3-EB9B-4551-8CA0-99249205688E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16773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08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0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2119508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759270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D8B828A-84D0-4B99-A934-8FED62B1932E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88016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10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8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2119510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759278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358D8-C328-47A9-95B0-6D18A005B1E0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983540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1D137-1ACB-4893-8177-7A56CE6526E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6689749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86C42-F9F8-4C4A-A782-B4D5247EC278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970625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1084949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2290466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C31C3-771A-46FB-808D-D3E65A6505F4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2577194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3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7693" indent="0">
              <a:buNone/>
              <a:defRPr sz="2500"/>
            </a:lvl2pPr>
            <a:lvl3pPr marL="815388" indent="0">
              <a:buNone/>
              <a:defRPr sz="2100"/>
            </a:lvl3pPr>
            <a:lvl4pPr marL="1223080" indent="0">
              <a:buNone/>
              <a:defRPr sz="1800"/>
            </a:lvl4pPr>
            <a:lvl5pPr marL="1630773" indent="0">
              <a:buNone/>
              <a:defRPr sz="1800"/>
            </a:lvl5pPr>
            <a:lvl6pPr marL="2038469" indent="0">
              <a:buNone/>
              <a:defRPr sz="1800"/>
            </a:lvl6pPr>
            <a:lvl7pPr marL="2446164" indent="0">
              <a:buNone/>
              <a:defRPr sz="1800"/>
            </a:lvl7pPr>
            <a:lvl8pPr marL="2853856" indent="0">
              <a:buNone/>
              <a:defRPr sz="1800"/>
            </a:lvl8pPr>
            <a:lvl9pPr marL="3261549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B5423-1A84-4DAA-AB11-8E348250DCE6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562945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795AF-8E66-44C8-A2CB-87FA3328597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116574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9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1084949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CACB7-25DD-4511-B9EE-EAB7AA291982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7583932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837095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25" y="620688"/>
            <a:ext cx="10972800" cy="854968"/>
          </a:xfrm>
        </p:spPr>
        <p:txBody>
          <a:bodyPr>
            <a:norm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8783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3527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CAC027-47E4-4482-8F31-7392A3563F4B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70317057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064539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98830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59361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476456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0983181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482616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025988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5544-8037-47D0-9F4D-8B25CB056CF2}" type="datetimeFigureOut">
              <a:rPr lang="is-IS" smtClean="0"/>
              <a:t>02/01/25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1888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F8F30FE-A781-4AD3-8E6F-B5C38996F82F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05048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047FB-CA61-46C8-966C-995D1BFF61D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229441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84941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290458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F65EE85-20C6-45A1-ACBC-63E00034492F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86576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0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8173" indent="0">
              <a:buNone/>
              <a:defRPr sz="2500"/>
            </a:lvl2pPr>
            <a:lvl3pPr marL="816346" indent="0">
              <a:buNone/>
              <a:defRPr sz="2100"/>
            </a:lvl3pPr>
            <a:lvl4pPr marL="1224519" indent="0">
              <a:buNone/>
              <a:defRPr sz="1800"/>
            </a:lvl4pPr>
            <a:lvl5pPr marL="1632692" indent="0">
              <a:buNone/>
              <a:defRPr sz="1800"/>
            </a:lvl5pPr>
            <a:lvl6pPr marL="2040865" indent="0">
              <a:buNone/>
              <a:defRPr sz="1800"/>
            </a:lvl6pPr>
            <a:lvl7pPr marL="2449038" indent="0">
              <a:buNone/>
              <a:defRPr sz="1800"/>
            </a:lvl7pPr>
            <a:lvl8pPr marL="2857211" indent="0">
              <a:buNone/>
              <a:defRPr sz="1800"/>
            </a:lvl8pPr>
            <a:lvl9pPr marL="3265384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0E2C4F-8925-4101-BFB1-BAE75BEF4AE0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012294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A930E3-B1C4-4AC4-80D0-F1902FBC8EB9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706523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DAC66C8-B3C1-42D7-9036-1E4EB2C416C9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638445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266701"/>
            <a:ext cx="3289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karolinska_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315913"/>
            <a:ext cx="489584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31080885"/>
      </p:ext>
    </p:extLst>
  </p:cSld>
  <p:clrMapOvr>
    <a:masterClrMapping/>
  </p:clrMapOvr>
  <p:transition xmlns:p14="http://schemas.microsoft.com/office/powerpoint/2010/main"/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104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Rectangle 10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7" name="Rectangle 10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B40408-BE2F-4310-8525-A05FA1318AAE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0859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73" indent="0" algn="ctr">
              <a:buNone/>
              <a:defRPr/>
            </a:lvl2pPr>
            <a:lvl3pPr marL="816346" indent="0" algn="ctr">
              <a:buNone/>
              <a:defRPr/>
            </a:lvl3pPr>
            <a:lvl4pPr marL="1224519" indent="0" algn="ctr">
              <a:buNone/>
              <a:defRPr/>
            </a:lvl4pPr>
            <a:lvl5pPr marL="1632692" indent="0" algn="ctr">
              <a:buNone/>
              <a:defRPr/>
            </a:lvl5pPr>
            <a:lvl6pPr marL="2040865" indent="0" algn="ctr">
              <a:buNone/>
              <a:defRPr/>
            </a:lvl6pPr>
            <a:lvl7pPr marL="2449038" indent="0" algn="ctr">
              <a:buNone/>
              <a:defRPr/>
            </a:lvl7pPr>
            <a:lvl8pPr marL="2857211" indent="0" algn="ctr">
              <a:buNone/>
              <a:defRPr/>
            </a:lvl8pPr>
            <a:lvl9pPr marL="32653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32B8E-8D8F-4F59-9E5B-CD6743FC2853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681081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C6B03-9511-4CD8-B348-9470299EF41C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625005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73" indent="0">
              <a:buNone/>
              <a:defRPr sz="1600"/>
            </a:lvl2pPr>
            <a:lvl3pPr marL="816346" indent="0">
              <a:buNone/>
              <a:defRPr sz="1400"/>
            </a:lvl3pPr>
            <a:lvl4pPr marL="1224519" indent="0">
              <a:buNone/>
              <a:defRPr sz="1300"/>
            </a:lvl4pPr>
            <a:lvl5pPr marL="1632692" indent="0">
              <a:buNone/>
              <a:defRPr sz="1300"/>
            </a:lvl5pPr>
            <a:lvl6pPr marL="2040865" indent="0">
              <a:buNone/>
              <a:defRPr sz="1300"/>
            </a:lvl6pPr>
            <a:lvl7pPr marL="2449038" indent="0">
              <a:buNone/>
              <a:defRPr sz="1300"/>
            </a:lvl7pPr>
            <a:lvl8pPr marL="2857211" indent="0">
              <a:buNone/>
              <a:defRPr sz="1300"/>
            </a:lvl8pPr>
            <a:lvl9pPr marL="326538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3825-5C91-43CE-92F7-06CC875FC02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610968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9938-54CF-4BB6-8828-FE0A187E66D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84151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73" indent="0">
              <a:buNone/>
              <a:defRPr sz="1600"/>
            </a:lvl2pPr>
            <a:lvl3pPr marL="816346" indent="0">
              <a:buNone/>
              <a:defRPr sz="1400"/>
            </a:lvl3pPr>
            <a:lvl4pPr marL="1224519" indent="0">
              <a:buNone/>
              <a:defRPr sz="1300"/>
            </a:lvl4pPr>
            <a:lvl5pPr marL="1632692" indent="0">
              <a:buNone/>
              <a:defRPr sz="1300"/>
            </a:lvl5pPr>
            <a:lvl6pPr marL="2040865" indent="0">
              <a:buNone/>
              <a:defRPr sz="1300"/>
            </a:lvl6pPr>
            <a:lvl7pPr marL="2449038" indent="0">
              <a:buNone/>
              <a:defRPr sz="1300"/>
            </a:lvl7pPr>
            <a:lvl8pPr marL="2857211" indent="0">
              <a:buNone/>
              <a:defRPr sz="1300"/>
            </a:lvl8pPr>
            <a:lvl9pPr marL="326538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A391B-0668-409C-B892-D28B0FE085EB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069536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08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0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2119508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759270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3C3A-2013-4D76-B4B6-DD3608D526FD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759757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1711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74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84941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290458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088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0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8173" indent="0">
              <a:buNone/>
              <a:defRPr sz="2500"/>
            </a:lvl2pPr>
            <a:lvl3pPr marL="816346" indent="0">
              <a:buNone/>
              <a:defRPr sz="2100"/>
            </a:lvl3pPr>
            <a:lvl4pPr marL="1224519" indent="0">
              <a:buNone/>
              <a:defRPr sz="1800"/>
            </a:lvl4pPr>
            <a:lvl5pPr marL="1632692" indent="0">
              <a:buNone/>
              <a:defRPr sz="1800"/>
            </a:lvl5pPr>
            <a:lvl6pPr marL="2040865" indent="0">
              <a:buNone/>
              <a:defRPr sz="1800"/>
            </a:lvl6pPr>
            <a:lvl7pPr marL="2449038" indent="0">
              <a:buNone/>
              <a:defRPr sz="1800"/>
            </a:lvl7pPr>
            <a:lvl8pPr marL="2857211" indent="0">
              <a:buNone/>
              <a:defRPr sz="1800"/>
            </a:lvl8pPr>
            <a:lvl9pPr marL="3265384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987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2603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50E70-CFA0-449F-B55C-716F077E9F85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817797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266701"/>
            <a:ext cx="3289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karolinska_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315913"/>
            <a:ext cx="489584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600759189"/>
      </p:ext>
    </p:extLst>
  </p:cSld>
  <p:clrMapOvr>
    <a:masterClrMapping/>
  </p:clrMapOvr>
  <p:transition xmlns:p14="http://schemas.microsoft.com/office/powerpoint/2010/main"/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15364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7693" indent="0" algn="ctr">
              <a:buNone/>
              <a:defRPr/>
            </a:lvl2pPr>
            <a:lvl3pPr marL="815388" indent="0" algn="ctr">
              <a:buNone/>
              <a:defRPr/>
            </a:lvl3pPr>
            <a:lvl4pPr marL="1223080" indent="0" algn="ctr">
              <a:buNone/>
              <a:defRPr/>
            </a:lvl4pPr>
            <a:lvl5pPr marL="1630773" indent="0" algn="ctr">
              <a:buNone/>
              <a:defRPr/>
            </a:lvl5pPr>
            <a:lvl6pPr marL="2038469" indent="0" algn="ctr">
              <a:buNone/>
              <a:defRPr/>
            </a:lvl6pPr>
            <a:lvl7pPr marL="2446164" indent="0" algn="ctr">
              <a:buNone/>
              <a:defRPr/>
            </a:lvl7pPr>
            <a:lvl8pPr marL="2853856" indent="0" algn="ctr">
              <a:buNone/>
              <a:defRPr/>
            </a:lvl8pPr>
            <a:lvl9pPr marL="32615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3A60C-2FFD-4BCD-B05D-4A2EEC47C57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67918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2608-F42C-479E-B9ED-7AE359905E60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69515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A45D0-9152-47E6-80C5-18254F6C697D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834019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7693" indent="0">
              <a:buNone/>
              <a:defRPr sz="1600"/>
            </a:lvl2pPr>
            <a:lvl3pPr marL="815388" indent="0">
              <a:buNone/>
              <a:defRPr sz="1400"/>
            </a:lvl3pPr>
            <a:lvl4pPr marL="1223080" indent="0">
              <a:buNone/>
              <a:defRPr sz="1300"/>
            </a:lvl4pPr>
            <a:lvl5pPr marL="1630773" indent="0">
              <a:buNone/>
              <a:defRPr sz="1300"/>
            </a:lvl5pPr>
            <a:lvl6pPr marL="2038469" indent="0">
              <a:buNone/>
              <a:defRPr sz="1300"/>
            </a:lvl6pPr>
            <a:lvl7pPr marL="2446164" indent="0">
              <a:buNone/>
              <a:defRPr sz="1300"/>
            </a:lvl7pPr>
            <a:lvl8pPr marL="2853856" indent="0">
              <a:buNone/>
              <a:defRPr sz="1300"/>
            </a:lvl8pPr>
            <a:lvl9pPr marL="32615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A30AD-A841-49A3-BE2A-045DAC811E3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93986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BD6F3-EB9B-4551-8CA0-99249205688E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787668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10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8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2119510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759278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358D8-C328-47A9-95B0-6D18A005B1E0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62611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1D137-1ACB-4893-8177-7A56CE6526E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252609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86C42-F9F8-4C4A-A782-B4D5247EC278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182770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1084949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2290466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C31C3-771A-46FB-808D-D3E65A6505F4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5847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3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7693" indent="0">
              <a:buNone/>
              <a:defRPr sz="2500"/>
            </a:lvl2pPr>
            <a:lvl3pPr marL="815388" indent="0">
              <a:buNone/>
              <a:defRPr sz="2100"/>
            </a:lvl3pPr>
            <a:lvl4pPr marL="1223080" indent="0">
              <a:buNone/>
              <a:defRPr sz="1800"/>
            </a:lvl4pPr>
            <a:lvl5pPr marL="1630773" indent="0">
              <a:buNone/>
              <a:defRPr sz="1800"/>
            </a:lvl5pPr>
            <a:lvl6pPr marL="2038469" indent="0">
              <a:buNone/>
              <a:defRPr sz="1800"/>
            </a:lvl6pPr>
            <a:lvl7pPr marL="2446164" indent="0">
              <a:buNone/>
              <a:defRPr sz="1800"/>
            </a:lvl7pPr>
            <a:lvl8pPr marL="2853856" indent="0">
              <a:buNone/>
              <a:defRPr sz="1800"/>
            </a:lvl8pPr>
            <a:lvl9pPr marL="3261549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B5423-1A84-4DAA-AB11-8E348250DCE6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00227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795AF-8E66-44C8-A2CB-87FA3328597A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849603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9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1084949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CACB7-25DD-4511-B9EE-EAB7AA291982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25914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08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0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2119508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759270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0298-FE1A-45EA-9CD2-B03948897019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477771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7693" indent="0" algn="ctr">
              <a:buNone/>
              <a:defRPr/>
            </a:lvl2pPr>
            <a:lvl3pPr marL="815388" indent="0" algn="ctr">
              <a:buNone/>
              <a:defRPr/>
            </a:lvl3pPr>
            <a:lvl4pPr marL="1223080" indent="0" algn="ctr">
              <a:buNone/>
              <a:defRPr/>
            </a:lvl4pPr>
            <a:lvl5pPr marL="1630773" indent="0" algn="ctr">
              <a:buNone/>
              <a:defRPr/>
            </a:lvl5pPr>
            <a:lvl6pPr marL="2038469" indent="0" algn="ctr">
              <a:buNone/>
              <a:defRPr/>
            </a:lvl6pPr>
            <a:lvl7pPr marL="2446164" indent="0" algn="ctr">
              <a:buNone/>
              <a:defRPr/>
            </a:lvl7pPr>
            <a:lvl8pPr marL="2853856" indent="0" algn="ctr">
              <a:buNone/>
              <a:defRPr/>
            </a:lvl8pPr>
            <a:lvl9pPr marL="32615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18FCC-4DE6-47D5-8E73-8C4B88D758B8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539714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6197D-86CA-46F4-9C9E-7DDCC65E2C2E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787849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7693" indent="0">
              <a:buNone/>
              <a:defRPr sz="1600"/>
            </a:lvl2pPr>
            <a:lvl3pPr marL="815388" indent="0">
              <a:buNone/>
              <a:defRPr sz="1400"/>
            </a:lvl3pPr>
            <a:lvl4pPr marL="1223080" indent="0">
              <a:buNone/>
              <a:defRPr sz="1300"/>
            </a:lvl4pPr>
            <a:lvl5pPr marL="1630773" indent="0">
              <a:buNone/>
              <a:defRPr sz="1300"/>
            </a:lvl5pPr>
            <a:lvl6pPr marL="2038469" indent="0">
              <a:buNone/>
              <a:defRPr sz="1300"/>
            </a:lvl6pPr>
            <a:lvl7pPr marL="2446164" indent="0">
              <a:buNone/>
              <a:defRPr sz="1300"/>
            </a:lvl7pPr>
            <a:lvl8pPr marL="2853856" indent="0">
              <a:buNone/>
              <a:defRPr sz="1300"/>
            </a:lvl8pPr>
            <a:lvl9pPr marL="32615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36F5A-A0F5-40B6-BCFA-34BEF3C780A9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42849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27312-50F3-4DF3-9C6B-F8FE7ED70587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803081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10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8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2119510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759278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421BB-D78C-4EEA-BC7D-9F38DDFB5B49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206963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51327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018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1084949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2290466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67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3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7693" indent="0">
              <a:buNone/>
              <a:defRPr sz="2500"/>
            </a:lvl2pPr>
            <a:lvl3pPr marL="815388" indent="0">
              <a:buNone/>
              <a:defRPr sz="2100"/>
            </a:lvl3pPr>
            <a:lvl4pPr marL="1223080" indent="0">
              <a:buNone/>
              <a:defRPr sz="1800"/>
            </a:lvl4pPr>
            <a:lvl5pPr marL="1630773" indent="0">
              <a:buNone/>
              <a:defRPr sz="1800"/>
            </a:lvl5pPr>
            <a:lvl6pPr marL="2038469" indent="0">
              <a:buNone/>
              <a:defRPr sz="1800"/>
            </a:lvl6pPr>
            <a:lvl7pPr marL="2446164" indent="0">
              <a:buNone/>
              <a:defRPr sz="1800"/>
            </a:lvl7pPr>
            <a:lvl8pPr marL="2853856" indent="0">
              <a:buNone/>
              <a:defRPr sz="1800"/>
            </a:lvl8pPr>
            <a:lvl9pPr marL="3261549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901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1277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83F23-A377-443D-9192-6A5A97F2937C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936171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9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1084949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5C94E-77B3-4F0C-8FE0-C1AE138D5FA9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8116825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266709"/>
            <a:ext cx="3289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karolinska_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29" y="315913"/>
            <a:ext cx="4895849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50487225"/>
      </p:ext>
    </p:extLst>
  </p:cSld>
  <p:clrMapOvr>
    <a:masterClrMapping/>
  </p:clrMapOvr>
  <p:transition xmlns:p14="http://schemas.microsoft.com/office/powerpoint/2010/main"/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49879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7693" indent="0" algn="ctr">
              <a:buNone/>
              <a:defRPr/>
            </a:lvl2pPr>
            <a:lvl3pPr marL="815388" indent="0" algn="ctr">
              <a:buNone/>
              <a:defRPr/>
            </a:lvl3pPr>
            <a:lvl4pPr marL="1223080" indent="0" algn="ctr">
              <a:buNone/>
              <a:defRPr/>
            </a:lvl4pPr>
            <a:lvl5pPr marL="1630773" indent="0" algn="ctr">
              <a:buNone/>
              <a:defRPr/>
            </a:lvl5pPr>
            <a:lvl6pPr marL="2038469" indent="0" algn="ctr">
              <a:buNone/>
              <a:defRPr/>
            </a:lvl6pPr>
            <a:lvl7pPr marL="2446164" indent="0" algn="ctr">
              <a:buNone/>
              <a:defRPr/>
            </a:lvl7pPr>
            <a:lvl8pPr marL="2853856" indent="0" algn="ctr">
              <a:buNone/>
              <a:defRPr/>
            </a:lvl8pPr>
            <a:lvl9pPr marL="32615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51BAE-299A-44DE-8DB2-33A74795619D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1531902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3CF2D-FE7F-4848-9E0F-C53C1120F48C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310443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7693" indent="0">
              <a:buNone/>
              <a:defRPr sz="1600"/>
            </a:lvl2pPr>
            <a:lvl3pPr marL="815388" indent="0">
              <a:buNone/>
              <a:defRPr sz="1400"/>
            </a:lvl3pPr>
            <a:lvl4pPr marL="1223080" indent="0">
              <a:buNone/>
              <a:defRPr sz="1300"/>
            </a:lvl4pPr>
            <a:lvl5pPr marL="1630773" indent="0">
              <a:buNone/>
              <a:defRPr sz="1300"/>
            </a:lvl5pPr>
            <a:lvl6pPr marL="2038469" indent="0">
              <a:buNone/>
              <a:defRPr sz="1300"/>
            </a:lvl6pPr>
            <a:lvl7pPr marL="2446164" indent="0">
              <a:buNone/>
              <a:defRPr sz="1300"/>
            </a:lvl7pPr>
            <a:lvl8pPr marL="2853856" indent="0">
              <a:buNone/>
              <a:defRPr sz="1300"/>
            </a:lvl8pPr>
            <a:lvl9pPr marL="32615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2D2A-D00E-4191-987D-C16945359352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184548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7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34D52-EFC3-4C3A-B14F-57B79B89DA50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467064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10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8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2119510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693" indent="0">
              <a:buNone/>
              <a:defRPr sz="1800" b="1"/>
            </a:lvl2pPr>
            <a:lvl3pPr marL="815388" indent="0">
              <a:buNone/>
              <a:defRPr sz="1600" b="1"/>
            </a:lvl3pPr>
            <a:lvl4pPr marL="1223080" indent="0">
              <a:buNone/>
              <a:defRPr sz="1400" b="1"/>
            </a:lvl4pPr>
            <a:lvl5pPr marL="1630773" indent="0">
              <a:buNone/>
              <a:defRPr sz="1400" b="1"/>
            </a:lvl5pPr>
            <a:lvl6pPr marL="2038469" indent="0">
              <a:buNone/>
              <a:defRPr sz="1400" b="1"/>
            </a:lvl6pPr>
            <a:lvl7pPr marL="2446164" indent="0">
              <a:buNone/>
              <a:defRPr sz="1400" b="1"/>
            </a:lvl7pPr>
            <a:lvl8pPr marL="2853856" indent="0">
              <a:buNone/>
              <a:defRPr sz="1400" b="1"/>
            </a:lvl8pPr>
            <a:lvl9pPr marL="326154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759278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B9ABC-EFDB-4C77-892B-B7FC67E247D2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04029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AA941-2502-4696-8B44-1CC8F2A5BFF6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184768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C0AF-1717-4AF1-914F-3860222FEB69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67370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45CAB-D278-49FF-91F6-0C38A08041BF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8493990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1084949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2290466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86D13-9193-4DBB-8CBB-E17ED64BE346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746346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3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7693" indent="0">
              <a:buNone/>
              <a:defRPr sz="2500"/>
            </a:lvl2pPr>
            <a:lvl3pPr marL="815388" indent="0">
              <a:buNone/>
              <a:defRPr sz="2100"/>
            </a:lvl3pPr>
            <a:lvl4pPr marL="1223080" indent="0">
              <a:buNone/>
              <a:defRPr sz="1800"/>
            </a:lvl4pPr>
            <a:lvl5pPr marL="1630773" indent="0">
              <a:buNone/>
              <a:defRPr sz="1800"/>
            </a:lvl5pPr>
            <a:lvl6pPr marL="2038469" indent="0">
              <a:buNone/>
              <a:defRPr sz="1800"/>
            </a:lvl6pPr>
            <a:lvl7pPr marL="2446164" indent="0">
              <a:buNone/>
              <a:defRPr sz="1800"/>
            </a:lvl7pPr>
            <a:lvl8pPr marL="2853856" indent="0">
              <a:buNone/>
              <a:defRPr sz="1800"/>
            </a:lvl8pPr>
            <a:lvl9pPr marL="3261549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7693" indent="0">
              <a:buNone/>
              <a:defRPr sz="1100"/>
            </a:lvl2pPr>
            <a:lvl3pPr marL="815388" indent="0">
              <a:buNone/>
              <a:defRPr sz="900"/>
            </a:lvl3pPr>
            <a:lvl4pPr marL="1223080" indent="0">
              <a:buNone/>
              <a:defRPr sz="800"/>
            </a:lvl4pPr>
            <a:lvl5pPr marL="1630773" indent="0">
              <a:buNone/>
              <a:defRPr sz="800"/>
            </a:lvl5pPr>
            <a:lvl6pPr marL="2038469" indent="0">
              <a:buNone/>
              <a:defRPr sz="800"/>
            </a:lvl6pPr>
            <a:lvl7pPr marL="2446164" indent="0">
              <a:buNone/>
              <a:defRPr sz="800"/>
            </a:lvl7pPr>
            <a:lvl8pPr marL="2853856" indent="0">
              <a:buNone/>
              <a:defRPr sz="800"/>
            </a:lvl8pPr>
            <a:lvl9pPr marL="326154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76793-0795-44AE-9067-8A24F187B53D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735402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6DAFB-10E8-4C3B-A4A7-1F034B79543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810947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9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1084949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DD068-80A0-497D-B1F8-3311E7B3D563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816574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73" indent="0" algn="ctr">
              <a:buNone/>
              <a:defRPr/>
            </a:lvl2pPr>
            <a:lvl3pPr marL="816346" indent="0" algn="ctr">
              <a:buNone/>
              <a:defRPr/>
            </a:lvl3pPr>
            <a:lvl4pPr marL="1224519" indent="0" algn="ctr">
              <a:buNone/>
              <a:defRPr/>
            </a:lvl4pPr>
            <a:lvl5pPr marL="1632692" indent="0" algn="ctr">
              <a:buNone/>
              <a:defRPr/>
            </a:lvl5pPr>
            <a:lvl6pPr marL="2040865" indent="0" algn="ctr">
              <a:buNone/>
              <a:defRPr/>
            </a:lvl6pPr>
            <a:lvl7pPr marL="2449038" indent="0" algn="ctr">
              <a:buNone/>
              <a:defRPr/>
            </a:lvl7pPr>
            <a:lvl8pPr marL="2857211" indent="0" algn="ctr">
              <a:buNone/>
              <a:defRPr/>
            </a:lvl8pPr>
            <a:lvl9pPr marL="32653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26CD-F545-4660-A3C1-E5A4EC8CA602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5977007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3F4A7-655F-4EFC-B1DB-D4FA563FD146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9806449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73" indent="0">
              <a:buNone/>
              <a:defRPr sz="1600"/>
            </a:lvl2pPr>
            <a:lvl3pPr marL="816346" indent="0">
              <a:buNone/>
              <a:defRPr sz="1400"/>
            </a:lvl3pPr>
            <a:lvl4pPr marL="1224519" indent="0">
              <a:buNone/>
              <a:defRPr sz="1300"/>
            </a:lvl4pPr>
            <a:lvl5pPr marL="1632692" indent="0">
              <a:buNone/>
              <a:defRPr sz="1300"/>
            </a:lvl5pPr>
            <a:lvl6pPr marL="2040865" indent="0">
              <a:buNone/>
              <a:defRPr sz="1300"/>
            </a:lvl6pPr>
            <a:lvl7pPr marL="2449038" indent="0">
              <a:buNone/>
              <a:defRPr sz="1300"/>
            </a:lvl7pPr>
            <a:lvl8pPr marL="2857211" indent="0">
              <a:buNone/>
              <a:defRPr sz="1300"/>
            </a:lvl8pPr>
            <a:lvl9pPr marL="326538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E009-85F8-458E-BCC6-5CA6E975595A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668304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6F42-104C-41FB-92B4-BBA17C20CB53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103440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08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70"/>
            <a:ext cx="5386917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2119508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3" indent="0">
              <a:buNone/>
              <a:defRPr sz="1800" b="1"/>
            </a:lvl2pPr>
            <a:lvl3pPr marL="816346" indent="0">
              <a:buNone/>
              <a:defRPr sz="1600" b="1"/>
            </a:lvl3pPr>
            <a:lvl4pPr marL="1224519" indent="0">
              <a:buNone/>
              <a:defRPr sz="1400" b="1"/>
            </a:lvl4pPr>
            <a:lvl5pPr marL="1632692" indent="0">
              <a:buNone/>
              <a:defRPr sz="1400" b="1"/>
            </a:lvl5pPr>
            <a:lvl6pPr marL="2040865" indent="0">
              <a:buNone/>
              <a:defRPr sz="1400" b="1"/>
            </a:lvl6pPr>
            <a:lvl7pPr marL="2449038" indent="0">
              <a:buNone/>
              <a:defRPr sz="1400" b="1"/>
            </a:lvl7pPr>
            <a:lvl8pPr marL="2857211" indent="0">
              <a:buNone/>
              <a:defRPr sz="1400" b="1"/>
            </a:lvl8pPr>
            <a:lvl9pPr marL="326538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759270"/>
            <a:ext cx="5389033" cy="33668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3CFA-B818-4AAD-955C-6154DFBD3509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546584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F3A6-0C8B-445A-B5A7-DA2206A2C77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85282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84941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290458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E1D3-7F33-4678-97E7-FE8A7BE1FB89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186384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B5F4-BCD5-4AAE-8FC2-4C8C3C80BDB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3580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84941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290458"/>
            <a:ext cx="4011084" cy="3835707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BCAE-091A-4C55-95C3-60C0480B90A4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447419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0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8173" indent="0">
              <a:buNone/>
              <a:defRPr sz="2500"/>
            </a:lvl2pPr>
            <a:lvl3pPr marL="816346" indent="0">
              <a:buNone/>
              <a:defRPr sz="2100"/>
            </a:lvl3pPr>
            <a:lvl4pPr marL="1224519" indent="0">
              <a:buNone/>
              <a:defRPr sz="1800"/>
            </a:lvl4pPr>
            <a:lvl5pPr marL="1632692" indent="0">
              <a:buNone/>
              <a:defRPr sz="1800"/>
            </a:lvl5pPr>
            <a:lvl6pPr marL="2040865" indent="0">
              <a:buNone/>
              <a:defRPr sz="1800"/>
            </a:lvl6pPr>
            <a:lvl7pPr marL="2449038" indent="0">
              <a:buNone/>
              <a:defRPr sz="1800"/>
            </a:lvl7pPr>
            <a:lvl8pPr marL="2857211" indent="0">
              <a:buNone/>
              <a:defRPr sz="1800"/>
            </a:lvl8pPr>
            <a:lvl9pPr marL="3265384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C6ADA-47CD-42A8-821D-C074DBC70F1D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337524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3F3B4-3D92-4CE7-AC2E-27D32C0C4ED8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199854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220A8-143D-4F3D-9004-90D94D439030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9451647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3" indent="0" algn="ctr">
              <a:buNone/>
              <a:defRPr/>
            </a:lvl2pPr>
            <a:lvl3pPr marL="914265" indent="0" algn="ctr">
              <a:buNone/>
              <a:defRPr/>
            </a:lvl3pPr>
            <a:lvl4pPr marL="1371398" indent="0" algn="ctr">
              <a:buNone/>
              <a:defRPr/>
            </a:lvl4pPr>
            <a:lvl5pPr marL="1828532" indent="0" algn="ctr">
              <a:buNone/>
              <a:defRPr/>
            </a:lvl5pPr>
            <a:lvl6pPr marL="2285664" indent="0" algn="ctr">
              <a:buNone/>
              <a:defRPr/>
            </a:lvl6pPr>
            <a:lvl7pPr marL="2742797" indent="0" algn="ctr">
              <a:buNone/>
              <a:defRPr/>
            </a:lvl7pPr>
            <a:lvl8pPr marL="3199930" indent="0" algn="ctr">
              <a:buNone/>
              <a:defRPr/>
            </a:lvl8pPr>
            <a:lvl9pPr marL="36570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CEE87-A0E6-41C4-A03E-7F5D3B26F9C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100925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002D5-D44A-4429-9587-77A87B8FE5C9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059472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3" indent="0">
              <a:buNone/>
              <a:defRPr sz="1800"/>
            </a:lvl2pPr>
            <a:lvl3pPr marL="914265" indent="0">
              <a:buNone/>
              <a:defRPr sz="1600"/>
            </a:lvl3pPr>
            <a:lvl4pPr marL="1371398" indent="0">
              <a:buNone/>
              <a:defRPr sz="1400"/>
            </a:lvl4pPr>
            <a:lvl5pPr marL="1828532" indent="0">
              <a:buNone/>
              <a:defRPr sz="1400"/>
            </a:lvl5pPr>
            <a:lvl6pPr marL="2285664" indent="0">
              <a:buNone/>
              <a:defRPr sz="1400"/>
            </a:lvl6pPr>
            <a:lvl7pPr marL="2742797" indent="0">
              <a:buNone/>
              <a:defRPr sz="1400"/>
            </a:lvl7pPr>
            <a:lvl8pPr marL="3199930" indent="0">
              <a:buNone/>
              <a:defRPr sz="1400"/>
            </a:lvl8pPr>
            <a:lvl9pPr marL="36570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C125C-D973-4B6D-8D46-AECC5DD5FBDC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235251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A6CAD-2835-4650-9042-C252B225F85F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9678497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65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950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3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8" indent="0">
              <a:buNone/>
              <a:defRPr sz="1600" b="1"/>
            </a:lvl4pPr>
            <a:lvl5pPr marL="1828532" indent="0">
              <a:buNone/>
              <a:defRPr sz="1600" b="1"/>
            </a:lvl5pPr>
            <a:lvl6pPr marL="2285664" indent="0">
              <a:buNone/>
              <a:defRPr sz="1600" b="1"/>
            </a:lvl6pPr>
            <a:lvl7pPr marL="2742797" indent="0">
              <a:buNone/>
              <a:defRPr sz="1600" b="1"/>
            </a:lvl7pPr>
            <a:lvl8pPr marL="3199930" indent="0">
              <a:buNone/>
              <a:defRPr sz="1600" b="1"/>
            </a:lvl8pPr>
            <a:lvl9pPr marL="36570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59269"/>
            <a:ext cx="5386917" cy="33668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11950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3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8" indent="0">
              <a:buNone/>
              <a:defRPr sz="1600" b="1"/>
            </a:lvl4pPr>
            <a:lvl5pPr marL="1828532" indent="0">
              <a:buNone/>
              <a:defRPr sz="1600" b="1"/>
            </a:lvl5pPr>
            <a:lvl6pPr marL="2285664" indent="0">
              <a:buNone/>
              <a:defRPr sz="1600" b="1"/>
            </a:lvl6pPr>
            <a:lvl7pPr marL="2742797" indent="0">
              <a:buNone/>
              <a:defRPr sz="1600" b="1"/>
            </a:lvl7pPr>
            <a:lvl8pPr marL="3199930" indent="0">
              <a:buNone/>
              <a:defRPr sz="1600" b="1"/>
            </a:lvl8pPr>
            <a:lvl9pPr marL="36570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759269"/>
            <a:ext cx="5389033" cy="33668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41B4E-69A5-4B33-8A5E-E7B0F3DFFDB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62541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10"/>
            <a:ext cx="6588899" cy="3706255"/>
          </a:xfrm>
        </p:spPr>
        <p:txBody>
          <a:bodyPr/>
          <a:lstStyle>
            <a:lvl1pPr marL="0" indent="0">
              <a:buNone/>
              <a:defRPr sz="2900"/>
            </a:lvl1pPr>
            <a:lvl2pPr marL="408173" indent="0">
              <a:buNone/>
              <a:defRPr sz="2500"/>
            </a:lvl2pPr>
            <a:lvl3pPr marL="816346" indent="0">
              <a:buNone/>
              <a:defRPr sz="2100"/>
            </a:lvl3pPr>
            <a:lvl4pPr marL="1224519" indent="0">
              <a:buNone/>
              <a:defRPr sz="1800"/>
            </a:lvl4pPr>
            <a:lvl5pPr marL="1632692" indent="0">
              <a:buNone/>
              <a:defRPr sz="1800"/>
            </a:lvl5pPr>
            <a:lvl6pPr marL="2040865" indent="0">
              <a:buNone/>
              <a:defRPr sz="1800"/>
            </a:lvl6pPr>
            <a:lvl7pPr marL="2449038" indent="0">
              <a:buNone/>
              <a:defRPr sz="1800"/>
            </a:lvl7pPr>
            <a:lvl8pPr marL="2857211" indent="0">
              <a:buNone/>
              <a:defRPr sz="1800"/>
            </a:lvl8pPr>
            <a:lvl9pPr marL="3265384" indent="0">
              <a:buNone/>
              <a:defRPr sz="18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73" indent="0">
              <a:buNone/>
              <a:defRPr sz="1100"/>
            </a:lvl2pPr>
            <a:lvl3pPr marL="816346" indent="0">
              <a:buNone/>
              <a:defRPr sz="900"/>
            </a:lvl3pPr>
            <a:lvl4pPr marL="1224519" indent="0">
              <a:buNone/>
              <a:defRPr sz="800"/>
            </a:lvl4pPr>
            <a:lvl5pPr marL="1632692" indent="0">
              <a:buNone/>
              <a:defRPr sz="800"/>
            </a:lvl5pPr>
            <a:lvl6pPr marL="2040865" indent="0">
              <a:buNone/>
              <a:defRPr sz="800"/>
            </a:lvl6pPr>
            <a:lvl7pPr marL="2449038" indent="0">
              <a:buNone/>
              <a:defRPr sz="800"/>
            </a:lvl7pPr>
            <a:lvl8pPr marL="2857211" indent="0">
              <a:buNone/>
              <a:defRPr sz="800"/>
            </a:lvl8pPr>
            <a:lvl9pPr marL="326538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F9909-0C05-48F0-8EB4-830E5C5472CD}" type="slidenum">
              <a:rPr lang="en-US" altLang="is-IS"/>
              <a:pPr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4416831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0177F-DE90-40C6-8CEC-E4519ED209D7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7560983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24C44-4C38-48DE-B8A1-8434FF36AE63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304573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8494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84941"/>
            <a:ext cx="6815667" cy="50412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290458"/>
            <a:ext cx="4011084" cy="3835707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5" indent="0">
              <a:buNone/>
              <a:defRPr sz="1000"/>
            </a:lvl3pPr>
            <a:lvl4pPr marL="1371398" indent="0">
              <a:buNone/>
              <a:defRPr sz="900"/>
            </a:lvl4pPr>
            <a:lvl5pPr marL="1828532" indent="0">
              <a:buNone/>
              <a:defRPr sz="900"/>
            </a:lvl5pPr>
            <a:lvl6pPr marL="2285664" indent="0">
              <a:buNone/>
              <a:defRPr sz="900"/>
            </a:lvl6pPr>
            <a:lvl7pPr marL="2742797" indent="0">
              <a:buNone/>
              <a:defRPr sz="900"/>
            </a:lvl7pPr>
            <a:lvl8pPr marL="3199930" indent="0">
              <a:buNone/>
              <a:defRPr sz="900"/>
            </a:lvl8pPr>
            <a:lvl9pPr marL="36570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CB977-6D2B-4697-A99C-DF3F869E4D24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152825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52869" y="1062208"/>
            <a:ext cx="6588899" cy="3706254"/>
          </a:xfrm>
        </p:spPr>
        <p:txBody>
          <a:bodyPr/>
          <a:lstStyle>
            <a:lvl1pPr marL="0" indent="0">
              <a:buNone/>
              <a:defRPr sz="3200"/>
            </a:lvl1pPr>
            <a:lvl2pPr marL="457133" indent="0">
              <a:buNone/>
              <a:defRPr sz="2800"/>
            </a:lvl2pPr>
            <a:lvl3pPr marL="914265" indent="0">
              <a:buNone/>
              <a:defRPr sz="2400"/>
            </a:lvl3pPr>
            <a:lvl4pPr marL="1371398" indent="0">
              <a:buNone/>
              <a:defRPr sz="2000"/>
            </a:lvl4pPr>
            <a:lvl5pPr marL="1828532" indent="0">
              <a:buNone/>
              <a:defRPr sz="2000"/>
            </a:lvl5pPr>
            <a:lvl6pPr marL="2285664" indent="0">
              <a:buNone/>
              <a:defRPr sz="2000"/>
            </a:lvl6pPr>
            <a:lvl7pPr marL="2742797" indent="0">
              <a:buNone/>
              <a:defRPr sz="2000"/>
            </a:lvl7pPr>
            <a:lvl8pPr marL="3199930" indent="0">
              <a:buNone/>
              <a:defRPr sz="2000"/>
            </a:lvl8pPr>
            <a:lvl9pPr marL="3657063" indent="0">
              <a:buNone/>
              <a:defRPr sz="2000"/>
            </a:lvl9pPr>
          </a:lstStyle>
          <a:p>
            <a:pPr lvl="0"/>
            <a:endParaRPr lang="is-I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5" indent="0">
              <a:buNone/>
              <a:defRPr sz="1000"/>
            </a:lvl3pPr>
            <a:lvl4pPr marL="1371398" indent="0">
              <a:buNone/>
              <a:defRPr sz="900"/>
            </a:lvl4pPr>
            <a:lvl5pPr marL="1828532" indent="0">
              <a:buNone/>
              <a:defRPr sz="900"/>
            </a:lvl5pPr>
            <a:lvl6pPr marL="2285664" indent="0">
              <a:buNone/>
              <a:defRPr sz="900"/>
            </a:lvl6pPr>
            <a:lvl7pPr marL="2742797" indent="0">
              <a:buNone/>
              <a:defRPr sz="900"/>
            </a:lvl7pPr>
            <a:lvl8pPr marL="3199930" indent="0">
              <a:buNone/>
              <a:defRPr sz="900"/>
            </a:lvl8pPr>
            <a:lvl9pPr marL="36570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608D0-AEFE-4F9D-8895-DED68752279B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0258611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DB69-6675-427A-80FE-2D3A3EEC47A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3561979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1084940"/>
            <a:ext cx="2745317" cy="5041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1084940"/>
            <a:ext cx="8039100" cy="504122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E7CC-4CC1-42B6-942B-99BED7F9C14F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9557763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8173" indent="0" algn="ctr">
              <a:buNone/>
              <a:defRPr/>
            </a:lvl2pPr>
            <a:lvl3pPr marL="816346" indent="0" algn="ctr">
              <a:buNone/>
              <a:defRPr/>
            </a:lvl3pPr>
            <a:lvl4pPr marL="1224519" indent="0" algn="ctr">
              <a:buNone/>
              <a:defRPr/>
            </a:lvl4pPr>
            <a:lvl5pPr marL="1632692" indent="0" algn="ctr">
              <a:buNone/>
              <a:defRPr/>
            </a:lvl5pPr>
            <a:lvl6pPr marL="2040865" indent="0" algn="ctr">
              <a:buNone/>
              <a:defRPr/>
            </a:lvl6pPr>
            <a:lvl7pPr marL="2449038" indent="0" algn="ctr">
              <a:buNone/>
              <a:defRPr/>
            </a:lvl7pPr>
            <a:lvl8pPr marL="2857211" indent="0" algn="ctr">
              <a:buNone/>
              <a:defRPr/>
            </a:lvl8pPr>
            <a:lvl9pPr marL="32653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77472-6581-4CF9-871F-270ED165B2D2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8126406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FAE4E-F806-4DD1-A175-69A39AB8588C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777223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173" indent="0">
              <a:buNone/>
              <a:defRPr sz="1600"/>
            </a:lvl2pPr>
            <a:lvl3pPr marL="816346" indent="0">
              <a:buNone/>
              <a:defRPr sz="1400"/>
            </a:lvl3pPr>
            <a:lvl4pPr marL="1224519" indent="0">
              <a:buNone/>
              <a:defRPr sz="1300"/>
            </a:lvl4pPr>
            <a:lvl5pPr marL="1632692" indent="0">
              <a:buNone/>
              <a:defRPr sz="1300"/>
            </a:lvl5pPr>
            <a:lvl6pPr marL="2040865" indent="0">
              <a:buNone/>
              <a:defRPr sz="1300"/>
            </a:lvl6pPr>
            <a:lvl7pPr marL="2449038" indent="0">
              <a:buNone/>
              <a:defRPr sz="1300"/>
            </a:lvl7pPr>
            <a:lvl8pPr marL="2857211" indent="0">
              <a:buNone/>
              <a:defRPr sz="1300"/>
            </a:lvl8pPr>
            <a:lvl9pPr marL="326538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2037F-DFEC-49B4-84E3-22BC88401FB1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1602673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56511"/>
            <a:ext cx="5384800" cy="39696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s-IS" altLang="is-I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B7F6D-336F-4DC2-A04C-189FCA79BC0E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82889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40.xml"/><Relationship Id="rId22" Type="http://schemas.openxmlformats.org/officeDocument/2006/relationships/theme" Target="../theme/theme1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4.xml"/><Relationship Id="rId15" Type="http://schemas.openxmlformats.org/officeDocument/2006/relationships/theme" Target="../theme/theme12.xml"/><Relationship Id="rId16" Type="http://schemas.openxmlformats.org/officeDocument/2006/relationships/image" Target="../media/image8.tiff"/><Relationship Id="rId1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3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theme" Target="../theme/theme5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theme" Target="../theme/theme9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I_ppt_Rektorsblar-04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89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s-I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s-IS" altLang="is-I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CE812D-14FD-4034-82B3-005EF6B8BE03}" type="slidenum">
              <a:rPr lang="en-US" altLang="is-I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s-I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4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8173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6346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4519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2692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988" indent="-2540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9175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7163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5150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495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3125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61298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947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6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19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2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5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38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1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4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HI_ppt_Rektorsblar-0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89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A6D8F5-348B-4724-89A8-4D5ADC1F1CA2}" type="slidenum">
              <a:rPr lang="en-US" alt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21840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8173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6346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4519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2692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6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988" indent="-254000" algn="l" defTabSz="406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9175" indent="-201613" algn="l" defTabSz="406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7163" indent="-201613" algn="l" defTabSz="406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5150" indent="-201613" algn="l" defTabSz="4064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495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3125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61298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947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6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19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2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5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38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1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4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199984" y="6356350"/>
            <a:ext cx="2513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58E04BE-65A9-A145-A0EB-EB6CD2880A85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683BC47C-6D58-AC07-C6EC-FDAFD9AFAAF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478167" y="6267390"/>
            <a:ext cx="2000001" cy="43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0E0389-0175-44CF-43CC-7BE0EB48B80B}"/>
              </a:ext>
            </a:extLst>
          </p:cNvPr>
          <p:cNvSpPr txBox="1"/>
          <p:nvPr userDrawn="1"/>
        </p:nvSpPr>
        <p:spPr>
          <a:xfrm>
            <a:off x="7844791" y="6352585"/>
            <a:ext cx="5466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19th International Myeloma Society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2865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2D5FE3-6146-344A-916B-E87655E3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593179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3734DD-C0D6-B348-9B29-68FF2B489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931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6"/>
            <a:endParaRPr lang="en-US" dirty="0"/>
          </a:p>
          <a:p>
            <a:pPr lvl="7"/>
            <a:endParaRPr lang="en-US" dirty="0"/>
          </a:p>
          <a:p>
            <a:pPr lvl="8"/>
            <a:endParaRPr lang="en-US" dirty="0"/>
          </a:p>
          <a:p>
            <a:pPr lvl="8"/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A67684-A116-D84D-B423-42A51603639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9642375" y="365125"/>
            <a:ext cx="2549625" cy="10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0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4005" r:id="rId13"/>
    <p:sldLayoutId id="21474840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0099F"/>
          </a:solidFill>
          <a:latin typeface="Jost Medium" pitchFamily="2" charset="77"/>
          <a:ea typeface="Jost Medium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002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5709821"/>
            <a:ext cx="12192000" cy="50899"/>
          </a:xfrm>
          <a:prstGeom prst="rect">
            <a:avLst/>
          </a:prstGeom>
          <a:solidFill>
            <a:srgbClr val="006D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085A2829-14DB-0D4A-981E-C7F19907D1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5756749"/>
            <a:ext cx="3618475" cy="10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8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I_ppt_Rektorsblar-0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97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s-I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F012F6-5C76-4D80-8A3E-6727E1C3CF58}" type="slidenum">
              <a:rPr lang="en-US" altLang="is-I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is-I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5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769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5388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3080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077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442" indent="-304442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210" indent="-253704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7978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5485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2991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2316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0011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57702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5395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69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388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08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77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846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6164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856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154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985" y="66176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5544-8037-47D0-9F4D-8B25CB056CF2}" type="datetimeFigureOut">
              <a:rPr lang="is-IS" smtClean="0"/>
              <a:t>02/01/25</a:t>
            </a:fld>
            <a:endParaRPr lang="is-I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61761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6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296B1-5276-4046-9746-D264FA337DD9}" type="slidenum">
              <a:rPr lang="is-IS" smtClean="0"/>
              <a:t>‹#›</a:t>
            </a:fld>
            <a:endParaRPr lang="is-IS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xmlns="" id="{5613717B-5542-4710-92B0-D29E3B9C2F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4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HI_ppt_Rektorsblar-04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89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6690F-2C35-47E8-A400-5D315E0A1D23}" type="slidenum">
              <a:rPr lang="en-US" alt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405873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8173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6346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4519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2692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988" indent="-2540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9175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7163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5150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495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3125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61298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947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6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19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2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5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38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1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4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HI_ppt_Rektorsblar-0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8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89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E86E8-8561-49C2-B98C-3DA45CF72286}" type="slidenum">
              <a:rPr lang="en-US" alt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202225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8173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6346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4519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2692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988" indent="-2540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9175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7163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5150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495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3125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61298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947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6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19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2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5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38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1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4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I_ppt_Rektorsblar-0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2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97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endParaRPr lang="en-US" altLang="is-I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fld id="{F8F012F6-5C76-4D80-8A3E-6727E1C3CF58}" type="slidenum">
              <a:rPr lang="en-US" altLang="is-IS" smtClean="0">
                <a:cs typeface="Arial" pitchFamily="34" charset="0"/>
              </a:rPr>
              <a:pPr defTabSz="91332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is-I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769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5388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3080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077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442" indent="-304442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210" indent="-253704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7978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5485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2991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2316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0011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57702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5395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69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388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08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77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846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6164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856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154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HI_ppt_Rektorsblar-0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97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endParaRPr lang="en-US" altLang="is-I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fld id="{DC945526-7B7E-4A47-91BD-AE9C8CA7435E}" type="slidenum">
              <a:rPr lang="en-US" altLang="is-IS" smtClean="0">
                <a:cs typeface="Arial" pitchFamily="34" charset="0"/>
              </a:rPr>
              <a:pPr defTabSz="91332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is-I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xStyles>
    <p:titleStyle>
      <a:lvl1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769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5388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3080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077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442" indent="-304442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210" indent="-253704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7978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5485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2991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2316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0011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57702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5395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69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388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08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77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846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6164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856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154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HI_ppt_Rektorsblar-0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97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538" tIns="40769" rIns="81538" bIns="40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endParaRPr lang="en-US" altLang="is-I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81538" tIns="40769" rIns="81538" bIns="40769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25" fontAlgn="base">
              <a:spcBef>
                <a:spcPct val="0"/>
              </a:spcBef>
              <a:spcAft>
                <a:spcPct val="0"/>
              </a:spcAft>
            </a:pPr>
            <a:fld id="{43DDE1B1-5D58-47D9-BFA6-17D4F965A537}" type="slidenum">
              <a:rPr lang="en-US" altLang="is-IS" smtClean="0">
                <a:cs typeface="Arial" pitchFamily="34" charset="0"/>
              </a:rPr>
              <a:pPr defTabSz="91332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is-I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5926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769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5388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3080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0773" algn="ctr" defTabSz="40769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442" indent="-304442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210" indent="-253704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7978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5485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2991" indent="-201376" algn="l" defTabSz="40592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2316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0011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57702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5395" indent="-203847" algn="l" defTabSz="40769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69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388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080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773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846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6164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856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1549" algn="l" defTabSz="815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HI_ppt_Rektorsblar-0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89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s-I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s-IS" altLang="is-I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D00CBA-9E78-4BEE-84B8-05B215F1A5A2}" type="slidenum">
              <a:rPr lang="en-US" altLang="is-I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is-I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3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8173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6346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4519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2692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988" indent="-2540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9175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7163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5150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495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3125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61298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947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6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19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2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5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38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1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4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6849" y="951012"/>
            <a:ext cx="109723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825" y="2223494"/>
            <a:ext cx="10972353" cy="39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25" y="6356450"/>
            <a:ext cx="2843857" cy="364628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s-IS"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34" y="6356450"/>
            <a:ext cx="3859733" cy="364628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s-IS" altLang="is-IS">
              <a:ea typeface="ヒラギノ角ゴ Pro W3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320" y="6356450"/>
            <a:ext cx="2843857" cy="364628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09A805-6DA0-48CA-B76A-3250D99F0012}" type="slidenum">
              <a:rPr lang="en-US" altLang="is-IS" smtClean="0">
                <a:ea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is-IS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874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ctr" defTabSz="456076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algn="ctr" defTabSz="456076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defTabSz="456076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defTabSz="456076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defTabSz="456076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133" algn="ctr" defTabSz="457133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6pPr>
      <a:lvl7pPr marL="914265" algn="ctr" defTabSz="457133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7pPr>
      <a:lvl8pPr marL="1371398" algn="ctr" defTabSz="457133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8pPr>
      <a:lvl9pPr marL="1828532" algn="ctr" defTabSz="457133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itchFamily="34" charset="0"/>
        </a:defRPr>
      </a:lvl9pPr>
    </p:titleStyle>
    <p:bodyStyle>
      <a:lvl1pPr marL="342369" indent="-342369" algn="l" defTabSz="456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marL="742216" indent="-284891" algn="l" defTabSz="456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2062" indent="-227413" algn="l" defTabSz="456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599387" indent="-227413" algn="l" defTabSz="456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6712" indent="-227413" algn="l" defTabSz="456076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230" indent="-228567" algn="l" defTabSz="457133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364" indent="-228567" algn="l" defTabSz="457133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8497" indent="-228567" algn="l" defTabSz="457133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5629" indent="-228567" algn="l" defTabSz="457133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3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4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7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63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HI_ppt_Rektorsblar-04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7484" y="950913"/>
            <a:ext cx="109706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224089"/>
            <a:ext cx="10972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s-IS" alt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5A584F-EB98-43A2-9D38-19E7CADA2B18}" type="slidenum">
              <a:rPr lang="en-US" altLang="is-I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35002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txStyles>
    <p:titleStyle>
      <a:lvl1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ea typeface="+mj-ea"/>
          <a:cs typeface="Arial" pitchFamily="34" charset="0"/>
        </a:defRPr>
      </a:lvl1pPr>
      <a:lvl2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2pPr>
      <a:lvl3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3pPr>
      <a:lvl4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4pPr>
      <a:lvl5pPr algn="ctr" defTabSz="406400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Frutiger LT Std 55 Roman" pitchFamily="34" charset="0"/>
          <a:cs typeface="Arial" charset="0"/>
        </a:defRPr>
      </a:lvl5pPr>
      <a:lvl6pPr marL="408173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816346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224519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632692" algn="ctr" defTabSz="40817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304800" indent="-3048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Frutiger LT Std 55 Roman" pitchFamily="34" charset="0"/>
          <a:ea typeface="+mn-ea"/>
          <a:cs typeface="Arial" pitchFamily="34" charset="0"/>
        </a:defRPr>
      </a:lvl1pPr>
      <a:lvl2pPr marL="661988" indent="-254000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500">
          <a:solidFill>
            <a:schemeClr val="tx1"/>
          </a:solidFill>
          <a:latin typeface="Frutiger LT Std 55 Roman" pitchFamily="34" charset="0"/>
          <a:cs typeface="Arial" pitchFamily="34" charset="0"/>
        </a:defRPr>
      </a:lvl2pPr>
      <a:lvl3pPr marL="1019175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Frutiger LT Std 55 Roman" pitchFamily="34" charset="0"/>
          <a:cs typeface="Arial" pitchFamily="34" charset="0"/>
        </a:defRPr>
      </a:lvl3pPr>
      <a:lvl4pPr marL="1427163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4pPr>
      <a:lvl5pPr marL="1835150" indent="-201613" algn="l" defTabSz="406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Frutiger LT Std 55 Roman" pitchFamily="34" charset="0"/>
          <a:cs typeface="Arial" pitchFamily="34" charset="0"/>
        </a:defRPr>
      </a:lvl5pPr>
      <a:lvl6pPr marL="224495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6pPr>
      <a:lvl7pPr marL="2653125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7pPr>
      <a:lvl8pPr marL="3061298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8pPr>
      <a:lvl9pPr marL="3469471" indent="-204087" algn="l" defTabSz="408173" rtl="0" fontAlgn="base">
        <a:spcBef>
          <a:spcPct val="20000"/>
        </a:spcBef>
        <a:spcAft>
          <a:spcPct val="0"/>
        </a:spcAft>
        <a:buFont typeface="Arial" charset="0"/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6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19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2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5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38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1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4" algn="l" defTabSz="8163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48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image" Target="../media/image19.jpeg"/><Relationship Id="rId3" Type="http://schemas.openxmlformats.org/officeDocument/2006/relationships/image" Target="http://www.healthsystem.virginia.edu/internet/hematology/HessImages/Plasma-cells-website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7.tiff"/><Relationship Id="rId5" Type="http://schemas.openxmlformats.org/officeDocument/2006/relationships/image" Target="../media/image48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184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chart" Target="../charts/char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80.xml"/><Relationship Id="rId2" Type="http://schemas.openxmlformats.org/officeDocument/2006/relationships/notesSlide" Target="../notesSlides/notesSlide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70.png"/><Relationship Id="rId3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75.png"/><Relationship Id="rId3" Type="http://schemas.openxmlformats.org/officeDocument/2006/relationships/image" Target="../media/image76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tiff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18.xml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jpe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image" Target="../media/image96.png"/><Relationship Id="rId19" Type="http://schemas.openxmlformats.org/officeDocument/2006/relationships/image" Target="../media/image97.pn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Relationship Id="rId4" Type="http://schemas.openxmlformats.org/officeDocument/2006/relationships/image" Target="../media/image82.jpeg"/><Relationship Id="rId5" Type="http://schemas.openxmlformats.org/officeDocument/2006/relationships/image" Target="../media/image83.gif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148478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is-IS" sz="3600" dirty="0"/>
              <a:t>Mergæxli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s-IS" sz="2400" dirty="0">
                <a:solidFill>
                  <a:schemeClr val="tx1"/>
                </a:solidFill>
              </a:rPr>
              <a:t>Sigurður Yngvi Kristinsson</a:t>
            </a:r>
          </a:p>
          <a:p>
            <a:r>
              <a:rPr lang="is-IS" dirty="0">
                <a:solidFill>
                  <a:schemeClr val="tx1"/>
                </a:solidFill>
              </a:rPr>
              <a:t>Prófessor í </a:t>
            </a:r>
            <a:r>
              <a:rPr lang="is-IS" dirty="0" err="1">
                <a:solidFill>
                  <a:schemeClr val="tx1"/>
                </a:solidFill>
              </a:rPr>
              <a:t>blóðsjúkdómum</a:t>
            </a:r>
            <a:endParaRPr lang="is-IS" dirty="0">
              <a:solidFill>
                <a:schemeClr val="tx1"/>
              </a:solidFill>
            </a:endParaRPr>
          </a:p>
          <a:p>
            <a:r>
              <a:rPr lang="is-IS" dirty="0">
                <a:solidFill>
                  <a:schemeClr val="tx1"/>
                </a:solidFill>
              </a:rPr>
              <a:t>Háskóli Íslands og Landspítali Háskólasjúkrahús</a:t>
            </a:r>
          </a:p>
        </p:txBody>
      </p:sp>
    </p:spTree>
    <p:extLst>
      <p:ext uri="{BB962C8B-B14F-4D97-AF65-F5344CB8AC3E}">
        <p14:creationId xmlns:p14="http://schemas.microsoft.com/office/powerpoint/2010/main" val="515506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altLang="is-IS" dirty="0">
                <a:cs typeface="Arial" charset="0"/>
              </a:rPr>
              <a:t>Góðkynja einstofna mótefnahækkun (forstig mergæxlis)</a:t>
            </a:r>
            <a:br>
              <a:rPr lang="sv-SE" altLang="is-IS" dirty="0">
                <a:cs typeface="Arial" charset="0"/>
              </a:rPr>
            </a:br>
            <a:r>
              <a:rPr lang="sv-SE" altLang="is-IS" dirty="0">
                <a:cs typeface="Arial" charset="0"/>
              </a:rPr>
              <a:t>Monoclonal gammopathy of undetermined significance (MGUS)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sv-SE" altLang="is-IS" sz="2000" dirty="0" err="1">
                <a:cs typeface="Arial" charset="0"/>
              </a:rPr>
              <a:t>Forstig</a:t>
            </a:r>
            <a:r>
              <a:rPr lang="sv-SE" altLang="is-IS" sz="2000" dirty="0">
                <a:cs typeface="Arial" charset="0"/>
              </a:rPr>
              <a:t> </a:t>
            </a:r>
            <a:r>
              <a:rPr lang="sv-SE" altLang="is-IS" sz="2000" dirty="0" err="1">
                <a:cs typeface="Arial" charset="0"/>
              </a:rPr>
              <a:t>mergæxlis</a:t>
            </a:r>
            <a:endParaRPr lang="sv-SE" altLang="is-IS" sz="2000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sv-SE" altLang="is-IS" sz="20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sv-SE" altLang="is-IS" sz="2000" dirty="0" err="1">
                <a:cs typeface="Arial" charset="0"/>
              </a:rPr>
              <a:t>Engin</a:t>
            </a:r>
            <a:r>
              <a:rPr lang="sv-SE" altLang="is-IS" sz="2000" dirty="0">
                <a:cs typeface="Arial" charset="0"/>
              </a:rPr>
              <a:t> merki um illkynja eitilfrumu/plasmafrumu sjúkdóm</a:t>
            </a:r>
          </a:p>
          <a:p>
            <a:pPr>
              <a:lnSpc>
                <a:spcPct val="80000"/>
              </a:lnSpc>
            </a:pPr>
            <a:endParaRPr lang="is-IS" altLang="is-IS" sz="20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is-IS" altLang="is-IS" sz="2000" dirty="0">
                <a:cs typeface="Arial" charset="0"/>
              </a:rPr>
              <a:t>Aukið algengi með hækkandi aldri (5% hjá 40 ára og eldri)</a:t>
            </a:r>
          </a:p>
          <a:p>
            <a:pPr>
              <a:lnSpc>
                <a:spcPct val="80000"/>
              </a:lnSpc>
            </a:pPr>
            <a:endParaRPr lang="is-IS" altLang="is-IS" sz="20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is-IS" altLang="is-IS" sz="2000" dirty="0">
                <a:cs typeface="Arial" charset="0"/>
              </a:rPr>
              <a:t>1-1,5% áhætta á ári að þróist yfir í mergæxli eða tengda sjúkdóma</a:t>
            </a:r>
          </a:p>
          <a:p>
            <a:pPr>
              <a:lnSpc>
                <a:spcPct val="80000"/>
              </a:lnSpc>
            </a:pPr>
            <a:endParaRPr lang="is-IS" altLang="is-IS" sz="20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is-IS" altLang="is-IS" sz="2000" dirty="0">
                <a:cs typeface="Arial" charset="0"/>
              </a:rPr>
              <a:t>MGUS er alltaf undanfari mergæxlis</a:t>
            </a:r>
          </a:p>
        </p:txBody>
      </p:sp>
    </p:spTree>
    <p:extLst>
      <p:ext uri="{BB962C8B-B14F-4D97-AF65-F5344CB8AC3E}">
        <p14:creationId xmlns:p14="http://schemas.microsoft.com/office/powerpoint/2010/main" val="4012729196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is-IS" altLang="is-IS" sz="3600" dirty="0"/>
              <a:t>Forstig mergæxlis (MGUS)</a:t>
            </a:r>
            <a:endParaRPr lang="en-GB" altLang="is-IS" sz="36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s-IS" altLang="is-IS" dirty="0"/>
          </a:p>
          <a:p>
            <a:pPr eaLnBrk="1" hangingPunct="1"/>
            <a:r>
              <a:rPr lang="is-IS" altLang="is-IS" dirty="0"/>
              <a:t>Skilgreining</a:t>
            </a:r>
          </a:p>
          <a:p>
            <a:pPr lvl="1" eaLnBrk="1" hangingPunct="1"/>
            <a:r>
              <a:rPr lang="is-IS" altLang="is-IS" dirty="0"/>
              <a:t>Einstofna mótefni í sermi &lt;30g/l</a:t>
            </a:r>
          </a:p>
          <a:p>
            <a:pPr lvl="1" eaLnBrk="1" hangingPunct="1"/>
            <a:r>
              <a:rPr lang="is-IS" altLang="is-IS" dirty="0"/>
              <a:t>&lt; 10 % plasmafrumur í merg</a:t>
            </a:r>
          </a:p>
          <a:p>
            <a:pPr lvl="1" eaLnBrk="1" hangingPunct="1"/>
            <a:r>
              <a:rPr lang="is-IS" altLang="is-IS" dirty="0"/>
              <a:t>Ekki hátt kalk (C)</a:t>
            </a:r>
          </a:p>
          <a:p>
            <a:pPr lvl="1" eaLnBrk="1" hangingPunct="1"/>
            <a:r>
              <a:rPr lang="is-IS" altLang="is-IS" dirty="0"/>
              <a:t>Ekki nýrnabilun (R)</a:t>
            </a:r>
          </a:p>
          <a:p>
            <a:pPr lvl="1" eaLnBrk="1" hangingPunct="1"/>
            <a:r>
              <a:rPr lang="is-IS" altLang="is-IS" dirty="0"/>
              <a:t>Ekki blóðleysi (A)</a:t>
            </a:r>
          </a:p>
          <a:p>
            <a:pPr lvl="1" eaLnBrk="1" hangingPunct="1"/>
            <a:r>
              <a:rPr lang="is-IS" altLang="is-IS" dirty="0"/>
              <a:t>Engar úrátur í beinum (B)</a:t>
            </a:r>
          </a:p>
          <a:p>
            <a:pPr lvl="1" eaLnBrk="1" hangingPunct="1"/>
            <a:r>
              <a:rPr lang="is-IS" altLang="is-IS" dirty="0"/>
              <a:t>Engin plasmacytoma</a:t>
            </a:r>
          </a:p>
          <a:p>
            <a:pPr lvl="1" eaLnBrk="1" hangingPunct="1"/>
            <a:endParaRPr lang="is-IS" altLang="is-IS" dirty="0"/>
          </a:p>
          <a:p>
            <a:r>
              <a:rPr lang="is-IS" dirty="0"/>
              <a:t>Fylgt eftir án meðferðar</a:t>
            </a:r>
          </a:p>
          <a:p>
            <a:endParaRPr lang="is-IS" altLang="is-IS" dirty="0"/>
          </a:p>
          <a:p>
            <a:pPr lvl="2" eaLnBrk="1" hangingPunct="1"/>
            <a:endParaRPr lang="en-GB" altLang="is-IS" dirty="0"/>
          </a:p>
        </p:txBody>
      </p:sp>
    </p:spTree>
    <p:extLst>
      <p:ext uri="{BB962C8B-B14F-4D97-AF65-F5344CB8AC3E}">
        <p14:creationId xmlns:p14="http://schemas.microsoft.com/office/powerpoint/2010/main" val="234920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xmlns="" id="{EA0F70FC-DB3E-4B0D-8B2F-573E0F10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en-US" dirty="0"/>
              <a:t>Skilgreiningar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A760AC5-F8E8-4A49-8C6F-9414F42793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908062"/>
              </p:ext>
            </p:extLst>
          </p:nvPr>
        </p:nvGraphicFramePr>
        <p:xfrm>
          <a:off x="617538" y="1401763"/>
          <a:ext cx="9726611" cy="5478774"/>
        </p:xfrm>
        <a:graphic>
          <a:graphicData uri="http://schemas.openxmlformats.org/drawingml/2006/table">
            <a:tbl>
              <a:tblPr/>
              <a:tblGrid>
                <a:gridCol w="3209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5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15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MGUS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Mallandi mergæxli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Mergæxli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9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M </a:t>
                      </a:r>
                      <a:r>
                        <a:rPr kumimoji="0" lang="de-DE" altLang="is-I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protein</a:t>
                      </a:r>
                      <a:r>
                        <a:rPr kumimoji="0" lang="de-DE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 in </a:t>
                      </a:r>
                      <a:r>
                        <a:rPr kumimoji="0" lang="de-DE" altLang="is-I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serum</a:t>
                      </a:r>
                      <a:r>
                        <a:rPr kumimoji="0" lang="de-DE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 &lt;30 g/L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M </a:t>
                      </a:r>
                      <a:r>
                        <a:rPr kumimoji="0" lang="de-DE" altLang="is-I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protein</a:t>
                      </a:r>
                      <a:r>
                        <a:rPr kumimoji="0" lang="de-DE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 in </a:t>
                      </a:r>
                      <a:r>
                        <a:rPr kumimoji="0" lang="de-DE" altLang="is-I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serum</a:t>
                      </a:r>
                      <a:r>
                        <a:rPr kumimoji="0" lang="de-DE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 &gt;30 g/L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M protein í serum or urine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9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Plasma cells in marrow &lt;10%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                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Plasma cells in marrow &gt;10% and &lt;60%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Plasma cells in marrow &gt; 10 % and/or plasmacytoma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7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No lymphoproliferative disease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s-I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Any CRAB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37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No hyper</a:t>
                      </a:r>
                      <a:r>
                        <a:rPr kumimoji="0" lang="en-U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c</a:t>
                      </a: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alcemia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No </a:t>
                      </a:r>
                      <a:r>
                        <a:rPr kumimoji="0" lang="en-U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r</a:t>
                      </a: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enal disease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No </a:t>
                      </a:r>
                      <a:r>
                        <a:rPr kumimoji="0" lang="en-U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a</a:t>
                      </a: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nemia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No </a:t>
                      </a:r>
                      <a:r>
                        <a:rPr kumimoji="0" lang="en-US" alt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b</a:t>
                      </a: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one lesions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s-I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ヒラギノ角ゴ Pro W3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(CRAB criteria)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s-I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No CRAB criteria</a:t>
                      </a:r>
                      <a:endParaRPr kumimoji="0" lang="is-IS" altLang="is-I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ヒラギノ角ゴ Pro W3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FLC ratio &gt;100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&gt;1 bone lesion on MRI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is-I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itchFamily="18" charset="0"/>
                          <a:ea typeface="ヒラギノ角ゴ Pro W3" charset="-128"/>
                        </a:rPr>
                        <a:t>&gt;60% plasma cells in bone marrow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43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7F904-142D-8556-359B-61804088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Þróun MGUS og mallandi mergæxlis yfir í mergæxli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CFD6C4F-3EA9-A130-6CCB-6E8DEFB6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09" y="1209425"/>
            <a:ext cx="6601536" cy="46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7C2887-0462-CE55-E846-852F799373B7}"/>
              </a:ext>
            </a:extLst>
          </p:cNvPr>
          <p:cNvSpPr txBox="1"/>
          <p:nvPr/>
        </p:nvSpPr>
        <p:spPr>
          <a:xfrm>
            <a:off x="2310432" y="5931864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Kyle RA,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2007.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9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s-IS" altLang="is-IS" dirty="0"/>
              <a:t>Einkenni mergæxlis</a:t>
            </a:r>
            <a:endParaRPr lang="is-IS" dirty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Mergbilun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Áhrif plasmafrumunnar á bein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Paraprótein (M-próteins)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Ónæmisbæling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Plasmafrumuæxli sem valda staðbundnum einkennum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</p:txBody>
      </p:sp>
    </p:spTree>
    <p:extLst>
      <p:ext uri="{BB962C8B-B14F-4D97-AF65-F5344CB8AC3E}">
        <p14:creationId xmlns:p14="http://schemas.microsoft.com/office/powerpoint/2010/main" val="107003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s-IS" altLang="is-IS" dirty="0"/>
              <a:t>Klassísk einkenni mergæxlis</a:t>
            </a:r>
            <a:endParaRPr lang="is-IS" dirty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Blóðleysi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Verkir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Nýrnabilun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Hátt magn kalsíum i blóði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s-IS" altLang="is-I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is-IS" altLang="is-IS" dirty="0"/>
              <a:t>Sýkingar</a:t>
            </a:r>
          </a:p>
        </p:txBody>
      </p:sp>
    </p:spTree>
    <p:extLst>
      <p:ext uri="{BB962C8B-B14F-4D97-AF65-F5344CB8AC3E}">
        <p14:creationId xmlns:p14="http://schemas.microsoft.com/office/powerpoint/2010/main" val="368711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is-IS" altLang="is-IS" cap="none" dirty="0"/>
              <a:t>Mergbæling</a:t>
            </a:r>
            <a:br>
              <a:rPr lang="is-IS" altLang="is-IS" cap="none" dirty="0"/>
            </a:br>
            <a:r>
              <a:rPr lang="is-IS" altLang="is-IS" dirty="0"/>
              <a:t>Vegna </a:t>
            </a:r>
            <a:r>
              <a:rPr lang="is-IS" altLang="is-IS" dirty="0" err="1"/>
              <a:t>íferðar</a:t>
            </a:r>
            <a:r>
              <a:rPr lang="is-IS" altLang="is-IS" dirty="0"/>
              <a:t> plasmafruma í beinmerg</a:t>
            </a:r>
            <a:endParaRPr lang="en-GB" altLang="is-IS" cap="none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is-IS" altLang="is-IS" dirty="0"/>
          </a:p>
          <a:p>
            <a:pPr eaLnBrk="1" hangingPunct="1"/>
            <a:r>
              <a:rPr lang="is-IS" altLang="is-IS" dirty="0"/>
              <a:t>Blóðleysi</a:t>
            </a:r>
          </a:p>
          <a:p>
            <a:pPr lvl="1"/>
            <a:r>
              <a:rPr lang="is-IS" altLang="is-IS" dirty="0"/>
              <a:t>Slappleiki</a:t>
            </a:r>
          </a:p>
          <a:p>
            <a:pPr lvl="1"/>
            <a:r>
              <a:rPr lang="is-IS" altLang="is-IS" dirty="0"/>
              <a:t>Kuldatilfinning</a:t>
            </a:r>
          </a:p>
          <a:p>
            <a:pPr lvl="1"/>
            <a:r>
              <a:rPr lang="is-IS" altLang="is-IS" dirty="0"/>
              <a:t>Mæði við áreynslu</a:t>
            </a:r>
          </a:p>
          <a:p>
            <a:pPr lvl="1"/>
            <a:r>
              <a:rPr lang="is-IS" altLang="is-IS" dirty="0"/>
              <a:t>Fölvi</a:t>
            </a:r>
          </a:p>
          <a:p>
            <a:pPr lvl="1"/>
            <a:r>
              <a:rPr lang="is-IS" altLang="is-IS" dirty="0"/>
              <a:t>Yfirliðatilfinning</a:t>
            </a:r>
          </a:p>
          <a:p>
            <a:pPr eaLnBrk="1" hangingPunct="1"/>
            <a:r>
              <a:rPr lang="is-IS" altLang="is-IS" dirty="0"/>
              <a:t>Blóðflögufæð</a:t>
            </a:r>
          </a:p>
          <a:p>
            <a:pPr lvl="1"/>
            <a:r>
              <a:rPr lang="is-IS" altLang="is-IS" dirty="0"/>
              <a:t>Marblettir</a:t>
            </a:r>
          </a:p>
          <a:p>
            <a:pPr lvl="1"/>
            <a:r>
              <a:rPr lang="is-IS" altLang="is-IS" dirty="0"/>
              <a:t>Blæðingartilhneiging</a:t>
            </a:r>
          </a:p>
          <a:p>
            <a:pPr eaLnBrk="1" hangingPunct="1"/>
            <a:r>
              <a:rPr lang="is-IS" altLang="is-IS" dirty="0"/>
              <a:t>Hvítkornafæð</a:t>
            </a:r>
          </a:p>
          <a:p>
            <a:pPr lvl="1"/>
            <a:r>
              <a:rPr lang="is-IS" altLang="is-IS" dirty="0"/>
              <a:t>Sýkingar</a:t>
            </a:r>
          </a:p>
          <a:p>
            <a:pPr eaLnBrk="1" hangingPunct="1"/>
            <a:endParaRPr lang="en-GB" altLang="is-IS" dirty="0"/>
          </a:p>
        </p:txBody>
      </p:sp>
      <p:pic>
        <p:nvPicPr>
          <p:cNvPr id="62468" name="Content Placeholder 4" descr="0148-049.jpg: 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400" y="2133600"/>
            <a:ext cx="3657600" cy="2438400"/>
          </a:xfrm>
          <a:noFill/>
        </p:spPr>
      </p:pic>
    </p:spTree>
    <p:extLst>
      <p:ext uri="{BB962C8B-B14F-4D97-AF65-F5344CB8AC3E}">
        <p14:creationId xmlns:p14="http://schemas.microsoft.com/office/powerpoint/2010/main" val="358846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s-IS" altLang="is-IS" cap="none"/>
              <a:t>MERGUR</a:t>
            </a:r>
            <a:endParaRPr lang="en-GB" altLang="is-IS" cap="none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EC37600-7DA8-1BB3-9E66-DE14FF184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6" descr="1603817-1607661-1644073-16972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773239"/>
            <a:ext cx="33845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0148-020.jpg: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700213"/>
            <a:ext cx="396081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 descr="myelom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365625"/>
            <a:ext cx="35274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2116138" y="4600576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s-IS" altLang="is-IS" sz="1800">
                <a:latin typeface="Arial" pitchFamily="34" charset="0"/>
              </a:rPr>
              <a:t>Eðlilegur mergur</a:t>
            </a:r>
            <a:endParaRPr lang="en-GB" altLang="is-IS" sz="1800">
              <a:latin typeface="Arial" pitchFamily="34" charset="0"/>
            </a:endParaRPr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 flipV="1">
            <a:off x="3071813" y="4005263"/>
            <a:ext cx="144462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3700463" y="5176838"/>
            <a:ext cx="1123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s-IS" altLang="is-IS" sz="1800">
                <a:latin typeface="Arial" pitchFamily="34" charset="0"/>
              </a:rPr>
              <a:t>Mergæxli</a:t>
            </a:r>
            <a:endParaRPr lang="en-GB" altLang="is-IS" sz="1800">
              <a:latin typeface="Arial" pitchFamily="34" charset="0"/>
            </a:endParaRPr>
          </a:p>
        </p:txBody>
      </p:sp>
      <p:sp>
        <p:nvSpPr>
          <p:cNvPr id="63497" name="Line 12"/>
          <p:cNvSpPr>
            <a:spLocks noChangeShapeType="1"/>
          </p:cNvSpPr>
          <p:nvPr/>
        </p:nvSpPr>
        <p:spPr bwMode="auto">
          <a:xfrm flipV="1">
            <a:off x="4583114" y="4076700"/>
            <a:ext cx="1584325" cy="10810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63498" name="Line 13"/>
          <p:cNvSpPr>
            <a:spLocks noChangeShapeType="1"/>
          </p:cNvSpPr>
          <p:nvPr/>
        </p:nvSpPr>
        <p:spPr bwMode="auto">
          <a:xfrm>
            <a:off x="4727576" y="5516563"/>
            <a:ext cx="13684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7535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Verkir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Vegna beineyðingar af völdum plasmafruma</a:t>
            </a:r>
          </a:p>
          <a:p>
            <a:r>
              <a:rPr lang="is-IS" dirty="0"/>
              <a:t>Brotahætta</a:t>
            </a:r>
          </a:p>
          <a:p>
            <a:r>
              <a:rPr lang="is-IS" dirty="0"/>
              <a:t>Mikilvægt að meðhöndla</a:t>
            </a:r>
          </a:p>
          <a:p>
            <a:pPr lvl="1"/>
            <a:r>
              <a:rPr lang="is-IS" dirty="0"/>
              <a:t>Verkjalyf </a:t>
            </a:r>
            <a:r>
              <a:rPr lang="is-IS" dirty="0" err="1"/>
              <a:t>t.d</a:t>
            </a:r>
            <a:r>
              <a:rPr lang="is-IS" dirty="0"/>
              <a:t> </a:t>
            </a:r>
            <a:r>
              <a:rPr lang="is-IS" dirty="0" err="1"/>
              <a:t>panodil</a:t>
            </a:r>
            <a:r>
              <a:rPr lang="is-IS" dirty="0"/>
              <a:t> og morfínskyld lyf</a:t>
            </a:r>
          </a:p>
          <a:p>
            <a:pPr lvl="1"/>
            <a:r>
              <a:rPr lang="is-IS" dirty="0"/>
              <a:t>Geislameðferð</a:t>
            </a:r>
          </a:p>
          <a:p>
            <a:pPr lvl="1"/>
            <a:r>
              <a:rPr lang="is-IS" dirty="0" err="1"/>
              <a:t>Beinþéttnilyf</a:t>
            </a:r>
            <a:endParaRPr lang="is-I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88E6A47-6C8C-1CFD-A2F0-C6668A7C1E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337433"/>
              </p:ext>
            </p:extLst>
          </p:nvPr>
        </p:nvGraphicFramePr>
        <p:xfrm>
          <a:off x="8544272" y="1628800"/>
          <a:ext cx="318135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Photo Editor Photo" r:id="rId3" imgW="3180952" imgH="2542857" progId="">
                  <p:embed/>
                </p:oleObj>
              </mc:Choice>
              <mc:Fallback>
                <p:oleObj name="Photo Editor Photo" r:id="rId3" imgW="3180952" imgH="2542857" progId="">
                  <p:embed/>
                  <p:pic>
                    <p:nvPicPr>
                      <p:cNvPr id="5837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4272" y="1628800"/>
                        <a:ext cx="3181350" cy="2543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://www.tumorlibrary.com/case/images/1754.jpg">
            <a:extLst>
              <a:ext uri="{FF2B5EF4-FFF2-40B4-BE49-F238E27FC236}">
                <a16:creationId xmlns:a16="http://schemas.microsoft.com/office/drawing/2014/main" xmlns="" id="{0DD11AEC-5823-079D-8FFD-185BC899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417801"/>
            <a:ext cx="2721436" cy="39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6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Hækkun kalsíums í blóði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Vegna áhrifa mergæxlis og beinbreytinga</a:t>
            </a:r>
          </a:p>
          <a:p>
            <a:r>
              <a:rPr lang="is-IS" dirty="0"/>
              <a:t>Getur valdið:	</a:t>
            </a:r>
          </a:p>
          <a:p>
            <a:pPr lvl="1"/>
            <a:r>
              <a:rPr lang="is-IS" dirty="0"/>
              <a:t>Slappleika</a:t>
            </a:r>
          </a:p>
          <a:p>
            <a:pPr lvl="1"/>
            <a:r>
              <a:rPr lang="is-IS" dirty="0"/>
              <a:t>Þorstatilfinningu</a:t>
            </a:r>
          </a:p>
          <a:p>
            <a:pPr lvl="1"/>
            <a:r>
              <a:rPr lang="is-IS" dirty="0"/>
              <a:t>Auknum þvaglátum</a:t>
            </a:r>
          </a:p>
          <a:p>
            <a:pPr lvl="1"/>
            <a:r>
              <a:rPr lang="is-IS" dirty="0"/>
              <a:t>Hægðatregðu</a:t>
            </a:r>
          </a:p>
        </p:txBody>
      </p:sp>
    </p:spTree>
    <p:extLst>
      <p:ext uri="{BB962C8B-B14F-4D97-AF65-F5344CB8AC3E}">
        <p14:creationId xmlns:p14="http://schemas.microsoft.com/office/powerpoint/2010/main" val="3996278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Yfirlit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01097"/>
            <a:ext cx="9725915" cy="4987671"/>
          </a:xfrm>
        </p:spPr>
        <p:txBody>
          <a:bodyPr>
            <a:normAutofit/>
          </a:bodyPr>
          <a:lstStyle/>
          <a:p>
            <a:r>
              <a:rPr lang="is-IS" dirty="0"/>
              <a:t>Forstig mergæxlis</a:t>
            </a:r>
          </a:p>
          <a:p>
            <a:r>
              <a:rPr lang="is-IS" dirty="0"/>
              <a:t>Mergæxli</a:t>
            </a:r>
          </a:p>
          <a:p>
            <a:r>
              <a:rPr lang="is-IS" dirty="0">
                <a:solidFill>
                  <a:schemeClr val="bg1">
                    <a:lumMod val="75000"/>
                  </a:schemeClr>
                </a:solidFill>
              </a:rPr>
              <a:t>Orsakir </a:t>
            </a:r>
          </a:p>
          <a:p>
            <a:r>
              <a:rPr lang="is-IS" dirty="0"/>
              <a:t>Einkenni</a:t>
            </a:r>
          </a:p>
          <a:p>
            <a:r>
              <a:rPr lang="is-IS" dirty="0"/>
              <a:t>Meðferð</a:t>
            </a:r>
          </a:p>
          <a:p>
            <a:r>
              <a:rPr lang="is-IS" dirty="0">
                <a:solidFill>
                  <a:schemeClr val="bg1">
                    <a:lumMod val="75000"/>
                  </a:schemeClr>
                </a:solidFill>
              </a:rPr>
              <a:t>Nýjungar í meðferð</a:t>
            </a:r>
          </a:p>
          <a:p>
            <a:r>
              <a:rPr lang="is-IS" dirty="0"/>
              <a:t>Blóðskimun til bjargar</a:t>
            </a:r>
          </a:p>
        </p:txBody>
      </p:sp>
    </p:spTree>
    <p:extLst>
      <p:ext uri="{BB962C8B-B14F-4D97-AF65-F5344CB8AC3E}">
        <p14:creationId xmlns:p14="http://schemas.microsoft.com/office/powerpoint/2010/main" val="304575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s-IS" altLang="is-IS" cap="none" dirty="0"/>
              <a:t>MEÐFERÐ; BRÁÐAMEÐFERÐ</a:t>
            </a:r>
            <a:endParaRPr lang="en-GB" altLang="is-IS" cap="none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s-IS" altLang="is-IS" dirty="0"/>
              <a:t>Verkjameðferð</a:t>
            </a:r>
          </a:p>
          <a:p>
            <a:pPr eaLnBrk="1" hangingPunct="1"/>
            <a:r>
              <a:rPr lang="is-IS" altLang="is-IS" dirty="0"/>
              <a:t>Meðhöndla sýkingar</a:t>
            </a:r>
          </a:p>
          <a:p>
            <a:pPr eaLnBrk="1" hangingPunct="1"/>
            <a:r>
              <a:rPr lang="is-IS" altLang="is-IS" dirty="0"/>
              <a:t>Bráðameðferð vegna þrýstings á mænu</a:t>
            </a:r>
          </a:p>
          <a:p>
            <a:pPr eaLnBrk="1" hangingPunct="1"/>
            <a:r>
              <a:rPr lang="is-IS" altLang="is-IS" dirty="0"/>
              <a:t>Meðhöndla nýrnabilun</a:t>
            </a:r>
          </a:p>
          <a:p>
            <a:pPr lvl="1" eaLnBrk="1" hangingPunct="1"/>
            <a:r>
              <a:rPr lang="is-IS" altLang="is-IS" dirty="0"/>
              <a:t> Vökvameðferð </a:t>
            </a:r>
          </a:p>
          <a:p>
            <a:pPr eaLnBrk="1" hangingPunct="1"/>
            <a:r>
              <a:rPr lang="is-IS" altLang="is-IS" dirty="0"/>
              <a:t>Meðhöndla hátt kalsíum</a:t>
            </a:r>
          </a:p>
          <a:p>
            <a:pPr lvl="1" eaLnBrk="1" hangingPunct="1"/>
            <a:r>
              <a:rPr lang="is-IS" altLang="is-IS" dirty="0"/>
              <a:t>Vökvameðferð</a:t>
            </a:r>
          </a:p>
          <a:p>
            <a:pPr lvl="1" eaLnBrk="1" hangingPunct="1"/>
            <a:r>
              <a:rPr lang="is-IS" altLang="is-IS" dirty="0"/>
              <a:t>Sterar</a:t>
            </a:r>
          </a:p>
          <a:p>
            <a:pPr lvl="1" eaLnBrk="1" hangingPunct="1"/>
            <a:r>
              <a:rPr lang="is-IS" altLang="is-IS" dirty="0" err="1"/>
              <a:t>Beinþéttnilyf</a:t>
            </a:r>
            <a:endParaRPr lang="en-GB" altLang="is-IS" dirty="0"/>
          </a:p>
        </p:txBody>
      </p:sp>
    </p:spTree>
    <p:extLst>
      <p:ext uri="{BB962C8B-B14F-4D97-AF65-F5344CB8AC3E}">
        <p14:creationId xmlns:p14="http://schemas.microsoft.com/office/powerpoint/2010/main" val="1442580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524001" y="2565400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Alkeran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9731375" y="35210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s-IS" altLang="is-IS" sz="1800" b="1">
              <a:solidFill>
                <a:srgbClr val="000000"/>
              </a:solidFill>
            </a:endParaRP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1831975" y="37893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>
            <a:off x="8456613" y="37893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5072063" y="37893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3343275" y="37893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6799263" y="37893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1487488" y="3305176"/>
            <a:ext cx="6921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>
                <a:solidFill>
                  <a:srgbClr val="000000"/>
                </a:solidFill>
              </a:rPr>
              <a:t>1960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982913" y="33575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4711700" y="33575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6440488" y="33575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8123238" y="33575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4059238" y="928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s-IS" altLang="is-IS" sz="1800" b="1">
              <a:solidFill>
                <a:srgbClr val="000000"/>
              </a:solidFill>
            </a:endParaRP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1614489" y="4294188"/>
            <a:ext cx="1889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Alkeran+sterar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6743701" y="2781300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Stofnfrumuskipti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1614487" y="3933824"/>
            <a:ext cx="10242151" cy="100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23" name="Text Box 19"/>
          <p:cNvSpPr txBox="1">
            <a:spLocks noChangeArrowheads="1"/>
          </p:cNvSpPr>
          <p:nvPr/>
        </p:nvSpPr>
        <p:spPr bwMode="auto">
          <a:xfrm>
            <a:off x="3503613" y="4365625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>
                <a:solidFill>
                  <a:srgbClr val="000000"/>
                </a:solidFill>
              </a:rPr>
              <a:t>Interferon</a:t>
            </a: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7950200" y="4437063"/>
            <a:ext cx="1257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>
                <a:solidFill>
                  <a:srgbClr val="000000"/>
                </a:solidFill>
              </a:rPr>
              <a:t>Talidomid</a:t>
            </a:r>
          </a:p>
        </p:txBody>
      </p: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3863976" y="2205038"/>
            <a:ext cx="2252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s-IS" sz="1800" b="1" dirty="0" err="1">
                <a:solidFill>
                  <a:srgbClr val="000000"/>
                </a:solidFill>
              </a:rPr>
              <a:t>Fjöllyfjameðferð</a:t>
            </a:r>
            <a:endParaRPr lang="en-US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7175501" y="1989138"/>
            <a:ext cx="2903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s-IS" sz="1800" b="1" dirty="0" err="1">
                <a:solidFill>
                  <a:srgbClr val="000000"/>
                </a:solidFill>
              </a:rPr>
              <a:t>Tvöföld</a:t>
            </a:r>
            <a:r>
              <a:rPr lang="en-US" altLang="is-IS" sz="1800" b="1" dirty="0">
                <a:solidFill>
                  <a:srgbClr val="000000"/>
                </a:solidFill>
              </a:rPr>
              <a:t> </a:t>
            </a:r>
            <a:r>
              <a:rPr lang="en-US" altLang="is-IS" sz="1800" b="1" dirty="0" err="1">
                <a:solidFill>
                  <a:srgbClr val="000000"/>
                </a:solidFill>
              </a:rPr>
              <a:t>stofnfrumuskipti</a:t>
            </a:r>
            <a:endParaRPr lang="en-US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1524000" y="26064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3200" dirty="0" err="1">
                <a:solidFill>
                  <a:srgbClr val="000000"/>
                </a:solidFill>
              </a:rPr>
              <a:t>Meðferð</a:t>
            </a:r>
            <a:r>
              <a:rPr lang="sv-SE" altLang="is-IS" sz="3200" dirty="0">
                <a:solidFill>
                  <a:srgbClr val="000000"/>
                </a:solidFill>
              </a:rPr>
              <a:t> </a:t>
            </a:r>
            <a:r>
              <a:rPr lang="sv-SE" altLang="is-IS" sz="3200" dirty="0" err="1">
                <a:solidFill>
                  <a:srgbClr val="000000"/>
                </a:solidFill>
              </a:rPr>
              <a:t>mergæxla</a:t>
            </a:r>
            <a:endParaRPr lang="sv-SE" altLang="is-IS" sz="3200" dirty="0">
              <a:solidFill>
                <a:srgbClr val="000000"/>
              </a:solidFill>
            </a:endParaRP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8256588" y="4757738"/>
            <a:ext cx="1043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Velcade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8543925" y="5126038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Revlimid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30" name="Line 5"/>
          <p:cNvSpPr>
            <a:spLocks noChangeShapeType="1"/>
          </p:cNvSpPr>
          <p:nvPr/>
        </p:nvSpPr>
        <p:spPr bwMode="auto">
          <a:xfrm>
            <a:off x="9967913" y="37893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72731" name="Text Box 13"/>
          <p:cNvSpPr txBox="1">
            <a:spLocks noChangeArrowheads="1"/>
          </p:cNvSpPr>
          <p:nvPr/>
        </p:nvSpPr>
        <p:spPr bwMode="auto">
          <a:xfrm>
            <a:off x="9636126" y="3357563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2732" name="Text Box 25"/>
          <p:cNvSpPr txBox="1">
            <a:spLocks noChangeArrowheads="1"/>
          </p:cNvSpPr>
          <p:nvPr/>
        </p:nvSpPr>
        <p:spPr bwMode="auto">
          <a:xfrm>
            <a:off x="9335070" y="5445125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Carfilzomib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72733" name="Text Box 25"/>
          <p:cNvSpPr txBox="1">
            <a:spLocks noChangeArrowheads="1"/>
          </p:cNvSpPr>
          <p:nvPr/>
        </p:nvSpPr>
        <p:spPr bwMode="auto">
          <a:xfrm>
            <a:off x="9430771" y="5795963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Pomalidomid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9544203" y="6135329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 err="1">
                <a:solidFill>
                  <a:srgbClr val="000000"/>
                </a:solidFill>
              </a:rPr>
              <a:t>Daratumumab</a:t>
            </a:r>
            <a:endParaRPr lang="sv-SE" altLang="is-IS" sz="1800" b="1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13773-D97E-17BB-7725-6D6D01CA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F384384-1AFE-2F27-6942-EDA34AA1C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1705" y="35433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s-IS" altLang="is-IS" sz="1800" b="1">
              <a:solidFill>
                <a:srgbClr val="000000"/>
              </a:solidFill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xmlns="" id="{95C0B6FA-F79B-4E9B-5FE1-B5C263BEA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8243" y="3811587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xmlns="" id="{11BED6A7-F33A-483F-69FC-8E0056C91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456" y="3379787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xmlns="" id="{64008A66-BA33-B405-D41A-2F3C0625B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5232" y="6363373"/>
            <a:ext cx="1501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>
                <a:solidFill>
                  <a:srgbClr val="000000"/>
                </a:solidFill>
              </a:rPr>
              <a:t>Teclistamab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xmlns="" id="{82568BE7-E5BD-22BC-8325-40BEDA25D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3780" y="6567386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à"/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accent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à"/>
              <a:defRPr sz="14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is-IS" sz="1800" b="1" dirty="0">
                <a:solidFill>
                  <a:srgbClr val="000000"/>
                </a:solidFill>
              </a:rPr>
              <a:t>Car-T</a:t>
            </a:r>
          </a:p>
        </p:txBody>
      </p:sp>
    </p:spTree>
    <p:extLst>
      <p:ext uri="{BB962C8B-B14F-4D97-AF65-F5344CB8AC3E}">
        <p14:creationId xmlns:p14="http://schemas.microsoft.com/office/powerpoint/2010/main" val="3206800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s-IS" altLang="is-IS" cap="none" dirty="0"/>
              <a:t>MERGÆXLI - MEÐFERÐ</a:t>
            </a:r>
            <a:endParaRPr lang="en-GB" altLang="is-IS" cap="none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s-IS" altLang="is-IS" dirty="0"/>
              <a:t>Sjúklingar 70 ára og yngri</a:t>
            </a:r>
          </a:p>
          <a:p>
            <a:pPr lvl="1">
              <a:lnSpc>
                <a:spcPct val="90000"/>
              </a:lnSpc>
            </a:pPr>
            <a:r>
              <a:rPr lang="is-IS" altLang="is-IS" dirty="0"/>
              <a:t>Stefnt að háskammtameðferð með stofnfrumuskiptum</a:t>
            </a:r>
          </a:p>
          <a:p>
            <a:pPr eaLnBrk="1" hangingPunct="1">
              <a:lnSpc>
                <a:spcPct val="90000"/>
              </a:lnSpc>
            </a:pPr>
            <a:endParaRPr lang="is-IS" altLang="is-IS" dirty="0"/>
          </a:p>
          <a:p>
            <a:pPr eaLnBrk="1" hangingPunct="1">
              <a:lnSpc>
                <a:spcPct val="90000"/>
              </a:lnSpc>
            </a:pPr>
            <a:endParaRPr lang="is-IS" altLang="is-IS" dirty="0"/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Sjúklingar 70 ára og eldri</a:t>
            </a:r>
          </a:p>
          <a:p>
            <a:pPr lvl="1">
              <a:lnSpc>
                <a:spcPct val="90000"/>
              </a:lnSpc>
            </a:pPr>
            <a:r>
              <a:rPr lang="is-IS" altLang="is-IS" dirty="0"/>
              <a:t>Yfirleitt ekki mælt með háskammtameðferð með stofnfrumuskiptum</a:t>
            </a:r>
          </a:p>
          <a:p>
            <a:pPr lvl="1">
              <a:lnSpc>
                <a:spcPct val="90000"/>
              </a:lnSpc>
            </a:pPr>
            <a:endParaRPr lang="is-IS" altLang="is-IS" dirty="0"/>
          </a:p>
          <a:p>
            <a:pPr eaLnBrk="1" hangingPunct="1">
              <a:lnSpc>
                <a:spcPct val="90000"/>
              </a:lnSpc>
            </a:pPr>
            <a:endParaRPr lang="is-IS" altLang="is-IS" sz="2800" dirty="0"/>
          </a:p>
        </p:txBody>
      </p:sp>
    </p:spTree>
    <p:extLst>
      <p:ext uri="{BB962C8B-B14F-4D97-AF65-F5344CB8AC3E}">
        <p14:creationId xmlns:p14="http://schemas.microsoft.com/office/powerpoint/2010/main" val="3262042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ruta 2"/>
          <p:cNvSpPr txBox="1">
            <a:spLocks noChangeArrowheads="1"/>
          </p:cNvSpPr>
          <p:nvPr/>
        </p:nvSpPr>
        <p:spPr bwMode="auto">
          <a:xfrm>
            <a:off x="2220914" y="1728788"/>
            <a:ext cx="76676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Um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helmingir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af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nýgreindum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mergæxlis-sjúklingum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fara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háskammtameðferð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með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stofnfrumuskiptum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s-IS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Gott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líkamsástand</a:t>
            </a:r>
            <a:endParaRPr lang="en-US" altLang="is-IS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       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Ekki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fleiri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undirliggjandi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sjúkdómar</a:t>
            </a:r>
            <a:endParaRPr lang="en-US" altLang="is-IS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Aldur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(ca 70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ára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og </a:t>
            </a:r>
            <a:r>
              <a:rPr lang="en-US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yngri</a:t>
            </a:r>
            <a:r>
              <a:rPr lang="en-US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Háskammta meðferð</a:t>
            </a:r>
          </a:p>
        </p:txBody>
      </p:sp>
    </p:spTree>
    <p:extLst>
      <p:ext uri="{BB962C8B-B14F-4D97-AF65-F5344CB8AC3E}">
        <p14:creationId xmlns:p14="http://schemas.microsoft.com/office/powerpoint/2010/main" val="3338687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s-IS" altLang="is-IS" cap="none" dirty="0"/>
              <a:t>MEÐFERÐ</a:t>
            </a:r>
            <a:endParaRPr lang="en-GB" altLang="is-IS" cap="none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s-IS" altLang="is-IS" dirty="0"/>
              <a:t>Velcade, lenalidomide+ sterar (VRd) +/- daratumumab er í dag fyrsta meðferð hjá sjúklingum með mergæxli</a:t>
            </a:r>
          </a:p>
          <a:p>
            <a:pPr eaLnBrk="1" hangingPunct="1">
              <a:lnSpc>
                <a:spcPct val="90000"/>
              </a:lnSpc>
            </a:pPr>
            <a:endParaRPr lang="is-IS" altLang="is-IS" dirty="0"/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Flestir sjúklingar &lt; 70 ára fara í háskammta krabbameinslyfjameðferð með eigin </a:t>
            </a:r>
            <a:r>
              <a:rPr lang="is-IS" altLang="is-IS" dirty="0" err="1"/>
              <a:t>stofnfrumuígræðslu</a:t>
            </a:r>
            <a:r>
              <a:rPr lang="is-IS" altLang="is-IS" dirty="0"/>
              <a:t> (12-15 </a:t>
            </a:r>
            <a:r>
              <a:rPr lang="is-IS" altLang="is-IS" dirty="0" err="1"/>
              <a:t>sjúkl</a:t>
            </a:r>
            <a:r>
              <a:rPr lang="is-IS" altLang="is-IS" dirty="0"/>
              <a:t>/ári)</a:t>
            </a:r>
          </a:p>
          <a:p>
            <a:pPr marL="0" indent="0">
              <a:buNone/>
            </a:pPr>
            <a:endParaRPr lang="is-IS" altLang="is-IS" dirty="0"/>
          </a:p>
          <a:p>
            <a:pPr eaLnBrk="1" hangingPunct="1">
              <a:lnSpc>
                <a:spcPct val="90000"/>
              </a:lnSpc>
            </a:pPr>
            <a:r>
              <a:rPr lang="is-IS" altLang="is-IS" dirty="0" err="1"/>
              <a:t>Beinþéttnimeðferð</a:t>
            </a:r>
            <a:endParaRPr lang="is-IS" altLang="is-IS" dirty="0"/>
          </a:p>
          <a:p>
            <a:pPr eaLnBrk="1" hangingPunct="1">
              <a:lnSpc>
                <a:spcPct val="90000"/>
              </a:lnSpc>
            </a:pPr>
            <a:endParaRPr lang="is-IS" altLang="is-IS" sz="2800" dirty="0"/>
          </a:p>
        </p:txBody>
      </p:sp>
    </p:spTree>
    <p:extLst>
      <p:ext uri="{BB962C8B-B14F-4D97-AF65-F5344CB8AC3E}">
        <p14:creationId xmlns:p14="http://schemas.microsoft.com/office/powerpoint/2010/main" val="2780656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ruta 2"/>
          <p:cNvSpPr txBox="1">
            <a:spLocks noChangeArrowheads="1"/>
          </p:cNvSpPr>
          <p:nvPr/>
        </p:nvSpPr>
        <p:spPr bwMode="auto">
          <a:xfrm>
            <a:off x="2220914" y="1728788"/>
            <a:ext cx="79787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is-I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Byrja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á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lyfjameðferð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til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að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minnka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magn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sjúkdóms</a:t>
            </a:r>
            <a:endParaRPr lang="en-US" altLang="is-IS" sz="200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            í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beinmerg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altLang="is-IS" sz="200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Ná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út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stofnfrumum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is-IS" sz="200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Háskammta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krabbameinslyf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gefið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sem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drepur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bæði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frískar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og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sjúkar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frumur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/>
            </a:r>
            <a:b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</a:br>
            <a:endParaRPr lang="en-US" altLang="is-IS" sz="200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Stofnfrumur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gefnar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aftur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til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sjúklings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is-IS" sz="200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Stofnfrumurnar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flytjast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aftur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beinmerg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og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byrja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að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framleiða</a:t>
            </a: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</a:p>
          <a:p>
            <a:pPr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is-IS" sz="2000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is-IS" sz="2000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blóðfrumur</a:t>
            </a:r>
            <a:endParaRPr lang="en-US" altLang="is-IS" sz="2000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19812" name="Bildobjekt 24" descr="chem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484" y="1268761"/>
            <a:ext cx="11779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Bildobjekt 15" descr="Lymphocyte2SHAR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54" y="3845339"/>
            <a:ext cx="9445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Bildobjekt 13" descr="Lymphocyte2SHAR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504457"/>
            <a:ext cx="942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Bildobjekt 14" descr="Lymphocyte2SHAR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31" y="3837623"/>
            <a:ext cx="112871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Bildobjekt 8" descr="klot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1" y="5516564"/>
            <a:ext cx="21875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Háskammtameðferð</a:t>
            </a:r>
          </a:p>
        </p:txBody>
      </p:sp>
    </p:spTree>
    <p:extLst>
      <p:ext uri="{BB962C8B-B14F-4D97-AF65-F5344CB8AC3E}">
        <p14:creationId xmlns:p14="http://schemas.microsoft.com/office/powerpoint/2010/main" val="693704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Helstu lyf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latin typeface="Jost" pitchFamily="2" charset="0"/>
                <a:ea typeface="Jost" pitchFamily="2" charset="0"/>
              </a:rPr>
              <a:t>Melfalan (Alkeran)</a:t>
            </a: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Cyklofosfamíð</a:t>
            </a:r>
            <a:r>
              <a:rPr lang="is-IS" dirty="0">
                <a:latin typeface="Jost" pitchFamily="2" charset="0"/>
                <a:ea typeface="Jost" pitchFamily="2" charset="0"/>
              </a:rPr>
              <a:t> (</a:t>
            </a:r>
            <a:r>
              <a:rPr lang="is-IS" dirty="0" err="1">
                <a:latin typeface="Jost" pitchFamily="2" charset="0"/>
                <a:ea typeface="Jost" pitchFamily="2" charset="0"/>
              </a:rPr>
              <a:t>Sendoxan</a:t>
            </a:r>
            <a:r>
              <a:rPr lang="is-IS" dirty="0">
                <a:latin typeface="Jost" pitchFamily="2" charset="0"/>
                <a:ea typeface="Jost" pitchFamily="2" charset="0"/>
              </a:rPr>
              <a:t>)</a:t>
            </a: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Velcade</a:t>
            </a:r>
            <a:endParaRPr lang="is-IS" dirty="0">
              <a:latin typeface="Jost" pitchFamily="2" charset="0"/>
              <a:ea typeface="Jost" pitchFamily="2" charset="0"/>
            </a:endParaRP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Revlimid</a:t>
            </a:r>
            <a:endParaRPr lang="is-IS" dirty="0">
              <a:latin typeface="Jost" pitchFamily="2" charset="0"/>
              <a:ea typeface="Jost" pitchFamily="2" charset="0"/>
            </a:endParaRP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Talidomid</a:t>
            </a:r>
            <a:endParaRPr lang="is-IS" dirty="0">
              <a:latin typeface="Jost" pitchFamily="2" charset="0"/>
              <a:ea typeface="Jost" pitchFamily="2" charset="0"/>
            </a:endParaRP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Bendamustín</a:t>
            </a:r>
            <a:endParaRPr lang="is-IS" dirty="0">
              <a:latin typeface="Jost" pitchFamily="2" charset="0"/>
              <a:ea typeface="Jost" pitchFamily="2" charset="0"/>
            </a:endParaRP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Pomalidomide</a:t>
            </a:r>
            <a:r>
              <a:rPr lang="is-IS" dirty="0">
                <a:latin typeface="Jost" pitchFamily="2" charset="0"/>
                <a:ea typeface="Jost" pitchFamily="2" charset="0"/>
              </a:rPr>
              <a:t> (</a:t>
            </a:r>
            <a:r>
              <a:rPr lang="is-IS" dirty="0" err="1">
                <a:latin typeface="Jost" pitchFamily="2" charset="0"/>
                <a:ea typeface="Jost" pitchFamily="2" charset="0"/>
              </a:rPr>
              <a:t>Imnovid</a:t>
            </a:r>
            <a:r>
              <a:rPr lang="is-IS" dirty="0">
                <a:latin typeface="Jost" pitchFamily="2" charset="0"/>
                <a:ea typeface="Jost" pitchFamily="2" charset="0"/>
              </a:rPr>
              <a:t>)</a:t>
            </a: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Carfilzomib</a:t>
            </a:r>
            <a:r>
              <a:rPr lang="is-IS" dirty="0">
                <a:latin typeface="Jost" pitchFamily="2" charset="0"/>
                <a:ea typeface="Jost" pitchFamily="2" charset="0"/>
              </a:rPr>
              <a:t> (</a:t>
            </a:r>
            <a:r>
              <a:rPr lang="is-IS" dirty="0" err="1">
                <a:latin typeface="Jost" pitchFamily="2" charset="0"/>
                <a:ea typeface="Jost" pitchFamily="2" charset="0"/>
              </a:rPr>
              <a:t>Kyprolis</a:t>
            </a:r>
            <a:r>
              <a:rPr lang="is-IS" dirty="0">
                <a:latin typeface="Jost" pitchFamily="2" charset="0"/>
                <a:ea typeface="Jost" pitchFamily="2" charset="0"/>
              </a:rPr>
              <a:t>)</a:t>
            </a:r>
          </a:p>
          <a:p>
            <a:r>
              <a:rPr lang="is-IS" dirty="0" err="1">
                <a:latin typeface="Jost" pitchFamily="2" charset="0"/>
                <a:ea typeface="Jost" pitchFamily="2" charset="0"/>
              </a:rPr>
              <a:t>Daratumumab</a:t>
            </a:r>
            <a:endParaRPr lang="is-IS" dirty="0">
              <a:latin typeface="Jost" pitchFamily="2" charset="0"/>
              <a:ea typeface="Jost" pitchFamily="2" charset="0"/>
            </a:endParaRPr>
          </a:p>
          <a:p>
            <a:r>
              <a:rPr lang="is-IS" altLang="is-IS" dirty="0">
                <a:latin typeface="Jost" pitchFamily="2" charset="0"/>
                <a:ea typeface="Jost" pitchFamily="2" charset="0"/>
              </a:rPr>
              <a:t>Ixazomib</a:t>
            </a:r>
          </a:p>
          <a:p>
            <a:r>
              <a:rPr lang="is-IS" altLang="is-IS" dirty="0">
                <a:latin typeface="Jost" pitchFamily="2" charset="0"/>
                <a:ea typeface="Jost" pitchFamily="2" charset="0"/>
              </a:rPr>
              <a:t>Teclistamab</a:t>
            </a:r>
          </a:p>
          <a:p>
            <a:r>
              <a:rPr lang="is-IS" altLang="is-IS" dirty="0">
                <a:latin typeface="Jost" pitchFamily="2" charset="0"/>
                <a:ea typeface="Jost" pitchFamily="2" charset="0"/>
              </a:rPr>
              <a:t>Elranatamab</a:t>
            </a:r>
          </a:p>
          <a:p>
            <a:pPr marL="0" indent="0">
              <a:buNone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7643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Velcade (bortezomib)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Gefið undir húð</a:t>
            </a:r>
          </a:p>
          <a:p>
            <a:r>
              <a:rPr lang="is-IS" dirty="0"/>
              <a:t>Venjulega einu sinni í viku</a:t>
            </a:r>
          </a:p>
          <a:p>
            <a:r>
              <a:rPr lang="is-IS" dirty="0"/>
              <a:t>Oft með öðum lyfjum</a:t>
            </a:r>
          </a:p>
          <a:p>
            <a:r>
              <a:rPr lang="is-IS" dirty="0"/>
              <a:t>Aukaverkanir:</a:t>
            </a:r>
          </a:p>
          <a:p>
            <a:pPr lvl="1"/>
            <a:r>
              <a:rPr lang="is-IS" dirty="0"/>
              <a:t>Taugaskaði</a:t>
            </a:r>
          </a:p>
          <a:p>
            <a:pPr lvl="2"/>
            <a:r>
              <a:rPr lang="is-IS" dirty="0"/>
              <a:t>Mikilvægt að láta lækni/hjúkrunarfræðing vita</a:t>
            </a:r>
          </a:p>
          <a:p>
            <a:pPr lvl="1"/>
            <a:r>
              <a:rPr lang="is-IS" dirty="0"/>
              <a:t>Lækkun á blóðflögum</a:t>
            </a:r>
          </a:p>
          <a:p>
            <a:pPr lvl="1"/>
            <a:r>
              <a:rPr lang="is-IS" dirty="0"/>
              <a:t>Ristill – taka veirulyf með t.d. Valtrex</a:t>
            </a:r>
          </a:p>
          <a:p>
            <a:pPr lvl="1"/>
            <a:r>
              <a:rPr lang="is-IS" dirty="0"/>
              <a:t>Ógleði og niðurgangur</a:t>
            </a:r>
          </a:p>
          <a:p>
            <a:pPr lvl="1"/>
            <a:r>
              <a:rPr lang="is-IS" dirty="0"/>
              <a:t>Þreyta og slappleiki</a:t>
            </a:r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02778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Revlimide (lenalidomide) og pomalidomide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Óskylt Velcade</a:t>
            </a:r>
          </a:p>
          <a:p>
            <a:r>
              <a:rPr lang="is-IS" dirty="0"/>
              <a:t>Töflumeðferð - gefið einu sinni á dag í 3 vikur og svo vika frí</a:t>
            </a:r>
          </a:p>
          <a:p>
            <a:r>
              <a:rPr lang="is-IS" dirty="0"/>
              <a:t>Oftast gefið með sterum</a:t>
            </a:r>
          </a:p>
          <a:p>
            <a:r>
              <a:rPr lang="is-IS" dirty="0"/>
              <a:t>Aukaverkanir:</a:t>
            </a:r>
          </a:p>
          <a:p>
            <a:pPr lvl="1"/>
            <a:r>
              <a:rPr lang="is-IS" dirty="0"/>
              <a:t>Blóðtappar</a:t>
            </a:r>
          </a:p>
          <a:p>
            <a:pPr lvl="2"/>
            <a:r>
              <a:rPr lang="is-IS" dirty="0"/>
              <a:t>Gefa fyrirbyggjandi </a:t>
            </a:r>
            <a:r>
              <a:rPr lang="is-IS" dirty="0" err="1"/>
              <a:t>blóðþynningu</a:t>
            </a:r>
            <a:endParaRPr lang="is-IS" dirty="0"/>
          </a:p>
          <a:p>
            <a:pPr lvl="1"/>
            <a:r>
              <a:rPr lang="is-IS" dirty="0"/>
              <a:t>Mergbæling</a:t>
            </a:r>
          </a:p>
          <a:p>
            <a:pPr lvl="2"/>
            <a:r>
              <a:rPr lang="is-IS" dirty="0"/>
              <a:t>Lækkun á blóði, hvítum blóðkornum og blóðflögum</a:t>
            </a:r>
          </a:p>
          <a:p>
            <a:pPr lvl="1"/>
            <a:r>
              <a:rPr lang="is-IS" dirty="0"/>
              <a:t>Útbrot</a:t>
            </a:r>
          </a:p>
          <a:p>
            <a:pPr lvl="1"/>
            <a:r>
              <a:rPr lang="is-IS" dirty="0"/>
              <a:t>Meltingafæratruflanir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59638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Bendamustín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Framleitt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Austur-Þýskalandi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á 7.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áratugnum</a:t>
            </a:r>
            <a:endParaRPr lang="sv-SE" altLang="is-IS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Að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hluta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skylt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alkeran</a:t>
            </a:r>
            <a:endParaRPr lang="sv-SE" altLang="is-IS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Gefið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æð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1-2 daga í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röð</a:t>
            </a:r>
            <a:r>
              <a:rPr lang="sv-SE" altLang="is-IS" dirty="0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 á 4-6 vikna </a:t>
            </a:r>
            <a:r>
              <a:rPr lang="sv-SE" altLang="is-IS" dirty="0" err="1">
                <a:solidFill>
                  <a:srgbClr val="000000"/>
                </a:solidFill>
                <a:latin typeface="Jost" pitchFamily="2" charset="0"/>
                <a:ea typeface="Jost" pitchFamily="2" charset="0"/>
                <a:cs typeface="Arial" pitchFamily="34" charset="0"/>
                <a:sym typeface="Arial" pitchFamily="34" charset="0"/>
              </a:rPr>
              <a:t>fresti</a:t>
            </a:r>
            <a:endParaRPr lang="sv-SE" altLang="is-IS" dirty="0">
              <a:solidFill>
                <a:srgbClr val="000000"/>
              </a:solidFill>
              <a:latin typeface="Jost" pitchFamily="2" charset="0"/>
              <a:ea typeface="Jost" pitchFamily="2" charset="0"/>
              <a:cs typeface="Arial" pitchFamily="34" charset="0"/>
              <a:sym typeface="Arial" pitchFamily="34" charset="0"/>
            </a:endParaRPr>
          </a:p>
          <a:p>
            <a:r>
              <a:rPr lang="is-IS" dirty="0">
                <a:latin typeface="Jost" pitchFamily="2" charset="0"/>
                <a:ea typeface="Jost" pitchFamily="2" charset="0"/>
              </a:rPr>
              <a:t>Aukaverkanir:</a:t>
            </a:r>
          </a:p>
          <a:p>
            <a:pPr lvl="1"/>
            <a:r>
              <a:rPr lang="is-IS" dirty="0">
                <a:latin typeface="Jost" pitchFamily="2" charset="0"/>
                <a:ea typeface="Jost" pitchFamily="2" charset="0"/>
              </a:rPr>
              <a:t>Mergbæling</a:t>
            </a:r>
          </a:p>
          <a:p>
            <a:pPr lvl="2"/>
            <a:r>
              <a:rPr lang="is-IS" dirty="0">
                <a:latin typeface="Jost" pitchFamily="2" charset="0"/>
                <a:ea typeface="Jost" pitchFamily="2" charset="0"/>
              </a:rPr>
              <a:t>Lækkun á blóði, hvítum blóðkornum og blóðflögum</a:t>
            </a:r>
          </a:p>
          <a:p>
            <a:pPr lvl="1"/>
            <a:r>
              <a:rPr lang="is-IS" dirty="0">
                <a:latin typeface="Jost" pitchFamily="2" charset="0"/>
                <a:ea typeface="Jost" pitchFamily="2" charset="0"/>
              </a:rPr>
              <a:t>Útbrot</a:t>
            </a:r>
          </a:p>
          <a:p>
            <a:pPr lvl="1"/>
            <a:r>
              <a:rPr lang="is-IS" dirty="0">
                <a:latin typeface="Jost" pitchFamily="2" charset="0"/>
                <a:ea typeface="Jost" pitchFamily="2" charset="0"/>
              </a:rPr>
              <a:t>Sýkingar</a:t>
            </a:r>
          </a:p>
          <a:p>
            <a:pPr lvl="1"/>
            <a:r>
              <a:rPr lang="is-IS" dirty="0">
                <a:latin typeface="Jost" pitchFamily="2" charset="0"/>
                <a:ea typeface="Jost" pitchFamily="2" charset="0"/>
              </a:rPr>
              <a:t>Þreyta og slappleiki</a:t>
            </a:r>
          </a:p>
          <a:p>
            <a:endParaRPr lang="sv-SE" altLang="is-I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42495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ruta 2"/>
          <p:cNvSpPr txBox="1">
            <a:spLocks noChangeArrowheads="1"/>
          </p:cNvSpPr>
          <p:nvPr/>
        </p:nvSpPr>
        <p:spPr bwMode="auto">
          <a:xfrm>
            <a:off x="1989138" y="1503363"/>
            <a:ext cx="8382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457200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sv-SE" altLang="is-IS" sz="1800" dirty="0">
                <a:latin typeface="Jost" pitchFamily="2" charset="0"/>
                <a:ea typeface="Jost" pitchFamily="2" charset="0"/>
              </a:rPr>
              <a:t>B-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frumur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 (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eitilfrumur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)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breytast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 í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plasmafrumur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t.d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.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ef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sýking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 er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til</a:t>
            </a:r>
            <a:r>
              <a:rPr lang="sv-SE" altLang="is-IS" sz="1800" dirty="0">
                <a:latin typeface="Jost" pitchFamily="2" charset="0"/>
                <a:ea typeface="Jost" pitchFamily="2" charset="0"/>
              </a:rPr>
              <a:t> </a:t>
            </a:r>
            <a:r>
              <a:rPr lang="sv-SE" altLang="is-IS" sz="1800" dirty="0" err="1">
                <a:latin typeface="Jost" pitchFamily="2" charset="0"/>
                <a:ea typeface="Jost" pitchFamily="2" charset="0"/>
              </a:rPr>
              <a:t>staðar</a:t>
            </a:r>
            <a:endParaRPr lang="sv-SE" altLang="is-IS" sz="1800" dirty="0">
              <a:latin typeface="Jost" pitchFamily="2" charset="0"/>
              <a:ea typeface="Jost" pitchFamily="2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sv-SE" altLang="is-IS" sz="1800" dirty="0">
                <a:latin typeface="Jost" pitchFamily="2" charset="0"/>
                <a:ea typeface="Jost" pitchFamily="2" charset="0"/>
              </a:rPr>
              <a:t>Plasmafrumur framleiða mótefni sem beint er gegn sýkingunni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r>
              <a:rPr lang="sv-SE" altLang="is-IS" sz="1800" dirty="0">
                <a:latin typeface="Jost" pitchFamily="2" charset="0"/>
                <a:ea typeface="Jost" pitchFamily="2" charset="0"/>
              </a:rPr>
              <a:t>Í mergæxli umbreytast frískar plasmafrumur í illkynja plasmafrumur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endParaRPr lang="sv-SE" altLang="is-IS" sz="18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</a:pPr>
            <a:endParaRPr lang="sv-SE" altLang="is-IS" sz="1800" dirty="0">
              <a:latin typeface="Arial" pitchFamily="34" charset="0"/>
            </a:endParaRPr>
          </a:p>
        </p:txBody>
      </p:sp>
      <p:pic>
        <p:nvPicPr>
          <p:cNvPr id="98308" name="Bildobjekt 24" descr="Pytte_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6" y="4403726"/>
            <a:ext cx="5746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Bildobjekt 25" descr="Pytte_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7224">
            <a:off x="2601913" y="3771901"/>
            <a:ext cx="42703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Bildobjekt 26" descr="Pytte_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68406">
            <a:off x="3024189" y="5181600"/>
            <a:ext cx="5365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Bildobjekt 27" descr="Pytte_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4905375"/>
            <a:ext cx="4841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Bildobjekt 28" descr="Pytte_Y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7224">
            <a:off x="5159376" y="4454526"/>
            <a:ext cx="3841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Bildobjekt 29" descr="Pytte_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495801"/>
            <a:ext cx="5730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Bildobjekt 30" descr="Pytte_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7224">
            <a:off x="7471570" y="3821908"/>
            <a:ext cx="5365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5" name="Bildobjekt 31" descr="Pytte_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13272">
            <a:off x="9124950" y="4946651"/>
            <a:ext cx="534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ight Arrow 50"/>
          <p:cNvSpPr/>
          <p:nvPr/>
        </p:nvSpPr>
        <p:spPr bwMode="auto">
          <a:xfrm rot="1065906">
            <a:off x="6687781" y="3972907"/>
            <a:ext cx="637935" cy="334992"/>
          </a:xfrm>
          <a:prstGeom prst="rightArrow">
            <a:avLst/>
          </a:prstGeom>
          <a:gradFill>
            <a:gsLst>
              <a:gs pos="0">
                <a:srgbClr val="CCFFFF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4" name="Right Arrow 50"/>
          <p:cNvSpPr/>
          <p:nvPr/>
        </p:nvSpPr>
        <p:spPr bwMode="auto">
          <a:xfrm rot="20534094" flipH="1">
            <a:off x="4748952" y="3972907"/>
            <a:ext cx="637935" cy="334992"/>
          </a:xfrm>
          <a:prstGeom prst="rightArrow">
            <a:avLst/>
          </a:prstGeom>
          <a:gradFill>
            <a:gsLst>
              <a:gs pos="0">
                <a:srgbClr val="CCFFFF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98322" name="Bildobjekt 34" descr="Pytte_Y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90860">
            <a:off x="5028407" y="5423695"/>
            <a:ext cx="2921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Arrow 50"/>
          <p:cNvSpPr/>
          <p:nvPr/>
        </p:nvSpPr>
        <p:spPr bwMode="auto">
          <a:xfrm rot="5400000">
            <a:off x="5909937" y="4280826"/>
            <a:ext cx="390510" cy="334992"/>
          </a:xfrm>
          <a:prstGeom prst="rightArrow">
            <a:avLst/>
          </a:prstGeom>
          <a:gradFill>
            <a:gsLst>
              <a:gs pos="0">
                <a:srgbClr val="CCFFFF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8326" name="textruta 36"/>
          <p:cNvSpPr txBox="1">
            <a:spLocks noChangeArrowheads="1"/>
          </p:cNvSpPr>
          <p:nvPr/>
        </p:nvSpPr>
        <p:spPr bwMode="auto">
          <a:xfrm>
            <a:off x="8704264" y="5362576"/>
            <a:ext cx="73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is-IS" sz="1200" b="1" dirty="0" err="1">
                <a:latin typeface="Arial" pitchFamily="34" charset="0"/>
              </a:rPr>
              <a:t>Mótefni</a:t>
            </a:r>
            <a:endParaRPr lang="sv-SE" altLang="is-IS" sz="1200" b="1" dirty="0">
              <a:latin typeface="Arial" pitchFamily="34" charset="0"/>
            </a:endParaRPr>
          </a:p>
        </p:txBody>
      </p:sp>
      <p:sp>
        <p:nvSpPr>
          <p:cNvPr id="98327" name="textruta 37"/>
          <p:cNvSpPr txBox="1">
            <a:spLocks noChangeArrowheads="1"/>
          </p:cNvSpPr>
          <p:nvPr/>
        </p:nvSpPr>
        <p:spPr bwMode="auto">
          <a:xfrm>
            <a:off x="9315451" y="4257676"/>
            <a:ext cx="1148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is-IS" sz="1200" b="1" dirty="0" err="1">
                <a:latin typeface="Arial" pitchFamily="34" charset="0"/>
              </a:rPr>
              <a:t>Plasmafruma</a:t>
            </a:r>
            <a:endParaRPr lang="sv-SE" altLang="is-IS" sz="1200" b="1" dirty="0">
              <a:latin typeface="Arial" pitchFamily="34" charset="0"/>
            </a:endParaRPr>
          </a:p>
        </p:txBody>
      </p:sp>
      <p:sp>
        <p:nvSpPr>
          <p:cNvPr id="98328" name="textruta 38"/>
          <p:cNvSpPr txBox="1">
            <a:spLocks noChangeArrowheads="1"/>
          </p:cNvSpPr>
          <p:nvPr/>
        </p:nvSpPr>
        <p:spPr bwMode="auto">
          <a:xfrm>
            <a:off x="6610351" y="3132139"/>
            <a:ext cx="7649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is-IS" sz="1200" b="1" dirty="0">
                <a:latin typeface="Arial" pitchFamily="34" charset="0"/>
              </a:rPr>
              <a:t>B </a:t>
            </a:r>
            <a:r>
              <a:rPr lang="sv-SE" altLang="is-IS" sz="1200" b="1" dirty="0" err="1">
                <a:latin typeface="Arial" pitchFamily="34" charset="0"/>
              </a:rPr>
              <a:t>fruma</a:t>
            </a:r>
            <a:endParaRPr lang="sv-SE" altLang="is-IS" sz="1200" b="1" dirty="0">
              <a:latin typeface="Arial" pitchFamily="34" charset="0"/>
            </a:endParaRPr>
          </a:p>
        </p:txBody>
      </p:sp>
      <p:pic>
        <p:nvPicPr>
          <p:cNvPr id="98329" name="Bildobjekt 39" descr="B-cellsSHARP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803526"/>
            <a:ext cx="13081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0" name="Bildobjekt 40" descr="PlasmacellSHARP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3768725"/>
            <a:ext cx="13843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1" name="Bildobjekt 41" descr="PlasmacellSHARP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664075"/>
            <a:ext cx="13843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32" name="Bildobjekt 42" descr="PlasmacellSHARP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916363"/>
            <a:ext cx="13843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9AA890-0662-DB6A-DC3F-758B0BB3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49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Kyprolis</a:t>
            </a:r>
            <a:r>
              <a:rPr lang="is-IS" dirty="0"/>
              <a:t> (</a:t>
            </a:r>
            <a:r>
              <a:rPr lang="is-IS" dirty="0" err="1"/>
              <a:t>carfilzomib</a:t>
            </a:r>
            <a:r>
              <a:rPr lang="is-I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Skylt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Velcade-næsta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kynslóð</a:t>
            </a:r>
            <a:endParaRPr lang="sv-SE" altLang="is-IS" dirty="0">
              <a:solidFill>
                <a:srgbClr val="000000"/>
              </a:solidFill>
              <a:latin typeface="Jost Medium" pitchFamily="2" charset="0"/>
              <a:ea typeface="Jost Medium" pitchFamily="2" charset="0"/>
              <a:cs typeface="Arial" pitchFamily="34" charset="0"/>
              <a:sym typeface="Arial" pitchFamily="34" charset="0"/>
            </a:endParaRPr>
          </a:p>
          <a:p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Gefið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æð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1-2 daga í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röð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vikulega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til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að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byrja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með</a:t>
            </a:r>
            <a:endParaRPr lang="sv-SE" altLang="is-IS" dirty="0">
              <a:solidFill>
                <a:srgbClr val="000000"/>
              </a:solidFill>
              <a:latin typeface="Jost Medium" pitchFamily="2" charset="0"/>
              <a:ea typeface="Jost Medium" pitchFamily="2" charset="0"/>
              <a:cs typeface="Arial" pitchFamily="34" charset="0"/>
              <a:sym typeface="Arial" pitchFamily="34" charset="0"/>
            </a:endParaRPr>
          </a:p>
          <a:p>
            <a:r>
              <a:rPr lang="is-IS" dirty="0">
                <a:latin typeface="Jost Medium" pitchFamily="2" charset="0"/>
                <a:ea typeface="Jost Medium" pitchFamily="2" charset="0"/>
              </a:rPr>
              <a:t>Aukaverkanir: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Mergbæling</a:t>
            </a:r>
          </a:p>
          <a:p>
            <a:pPr lvl="2"/>
            <a:r>
              <a:rPr lang="is-IS" dirty="0">
                <a:latin typeface="Jost Medium" pitchFamily="2" charset="0"/>
                <a:ea typeface="Jost Medium" pitchFamily="2" charset="0"/>
              </a:rPr>
              <a:t>Lækkun á blóði, hvítum blóðkornum og blóðflögum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Hjartavandamál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Mæði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Niðurgangur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Þreyta og slappleiki</a:t>
            </a:r>
          </a:p>
          <a:p>
            <a:endParaRPr lang="sv-SE" altLang="is-I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52121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altLang="is-IS" dirty="0" err="1">
                <a:latin typeface="Frutiger LT Std 55 Roman"/>
              </a:rPr>
              <a:t>Ixazomib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Svipað og velcade</a:t>
            </a:r>
          </a:p>
          <a:p>
            <a:r>
              <a:rPr lang="is-IS" dirty="0"/>
              <a:t>Gefið sem tafla</a:t>
            </a:r>
          </a:p>
          <a:p>
            <a:r>
              <a:rPr lang="is-IS" dirty="0"/>
              <a:t>Venjulega einu sinni í viku</a:t>
            </a:r>
          </a:p>
          <a:p>
            <a:r>
              <a:rPr lang="is-IS" dirty="0"/>
              <a:t>Oftast með </a:t>
            </a:r>
            <a:r>
              <a:rPr lang="is-IS" dirty="0" err="1"/>
              <a:t>lenalidomide</a:t>
            </a:r>
            <a:r>
              <a:rPr lang="is-IS" dirty="0"/>
              <a:t> og sterum</a:t>
            </a:r>
          </a:p>
          <a:p>
            <a:r>
              <a:rPr lang="is-IS" dirty="0"/>
              <a:t>Aukaverkanir:</a:t>
            </a:r>
          </a:p>
          <a:p>
            <a:pPr lvl="1"/>
            <a:r>
              <a:rPr lang="is-IS" dirty="0"/>
              <a:t>Taugaskaði</a:t>
            </a:r>
          </a:p>
          <a:p>
            <a:pPr lvl="2"/>
            <a:r>
              <a:rPr lang="is-IS" dirty="0"/>
              <a:t>Mikilvægt að láta lækni/hjúkrunarfræðing vita</a:t>
            </a:r>
          </a:p>
          <a:p>
            <a:pPr lvl="1"/>
            <a:r>
              <a:rPr lang="is-IS" dirty="0"/>
              <a:t>Lækkun á blóðflögum</a:t>
            </a:r>
          </a:p>
          <a:p>
            <a:pPr lvl="1"/>
            <a:r>
              <a:rPr lang="is-IS" dirty="0"/>
              <a:t>Ristill – taka veirulyf með t.d. </a:t>
            </a:r>
            <a:r>
              <a:rPr lang="is-IS" dirty="0" err="1"/>
              <a:t>Valtrex</a:t>
            </a:r>
            <a:endParaRPr lang="is-IS" dirty="0"/>
          </a:p>
          <a:p>
            <a:pPr lvl="1"/>
            <a:r>
              <a:rPr lang="is-IS" dirty="0"/>
              <a:t>Meltingatruflanir</a:t>
            </a:r>
          </a:p>
          <a:p>
            <a:pPr lvl="1"/>
            <a:r>
              <a:rPr lang="is-IS" dirty="0"/>
              <a:t>Þreyta og slappleiki</a:t>
            </a:r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23596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Daratumumab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Ný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tegund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lyfja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mergæxli</a:t>
            </a:r>
            <a:endParaRPr lang="sv-SE" altLang="is-IS" dirty="0">
              <a:solidFill>
                <a:srgbClr val="000000"/>
              </a:solidFill>
              <a:latin typeface="Jost Medium" pitchFamily="2" charset="0"/>
              <a:ea typeface="Jost Medium" pitchFamily="2" charset="0"/>
              <a:cs typeface="Arial" pitchFamily="34" charset="0"/>
              <a:sym typeface="Arial" pitchFamily="34" charset="0"/>
            </a:endParaRPr>
          </a:p>
          <a:p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Einstofna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mótefni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gegn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CD38 á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yfirborði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plasmafruma</a:t>
            </a:r>
            <a:endParaRPr lang="sv-SE" altLang="is-IS" dirty="0">
              <a:solidFill>
                <a:srgbClr val="000000"/>
              </a:solidFill>
              <a:latin typeface="Jost Medium" pitchFamily="2" charset="0"/>
              <a:ea typeface="Jost Medium" pitchFamily="2" charset="0"/>
              <a:cs typeface="Arial" pitchFamily="34" charset="0"/>
              <a:sym typeface="Arial" pitchFamily="34" charset="0"/>
            </a:endParaRPr>
          </a:p>
          <a:p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Nú gefið undir húð einu sinni í viku fyrstu 2 mánuði, svo aðra hverja viku</a:t>
            </a:r>
          </a:p>
          <a:p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Gefið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eitt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og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sér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eða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með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Revlimid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eða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Velcade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í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æð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1-2 daga í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röð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vikulega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til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að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byrja</a:t>
            </a:r>
            <a:r>
              <a:rPr lang="sv-SE" altLang="is-IS" dirty="0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 </a:t>
            </a:r>
            <a:r>
              <a:rPr lang="sv-SE" altLang="is-IS" dirty="0" err="1">
                <a:solidFill>
                  <a:srgbClr val="000000"/>
                </a:solidFill>
                <a:latin typeface="Jost Medium" pitchFamily="2" charset="0"/>
                <a:ea typeface="Jost Medium" pitchFamily="2" charset="0"/>
                <a:cs typeface="Arial" pitchFamily="34" charset="0"/>
                <a:sym typeface="Arial" pitchFamily="34" charset="0"/>
              </a:rPr>
              <a:t>með</a:t>
            </a:r>
            <a:endParaRPr lang="sv-SE" altLang="is-IS" dirty="0">
              <a:solidFill>
                <a:srgbClr val="000000"/>
              </a:solidFill>
              <a:latin typeface="Jost Medium" pitchFamily="2" charset="0"/>
              <a:ea typeface="Jost Medium" pitchFamily="2" charset="0"/>
              <a:cs typeface="Arial" pitchFamily="34" charset="0"/>
              <a:sym typeface="Arial" pitchFamily="34" charset="0"/>
            </a:endParaRPr>
          </a:p>
          <a:p>
            <a:r>
              <a:rPr lang="is-IS" dirty="0">
                <a:latin typeface="Jost Medium" pitchFamily="2" charset="0"/>
                <a:ea typeface="Jost Medium" pitchFamily="2" charset="0"/>
              </a:rPr>
              <a:t>Aukaverkanir: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Hætta á ofnæmisviðbrögðum tengt innrennsli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Hiti, hósti, útlægur skyntaugakvilli og sýkingar í efri öndunarvegi.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Mergbæling</a:t>
            </a:r>
          </a:p>
          <a:p>
            <a:pPr lvl="2"/>
            <a:r>
              <a:rPr lang="is-IS" dirty="0">
                <a:latin typeface="Jost Medium" pitchFamily="2" charset="0"/>
                <a:ea typeface="Jost Medium" pitchFamily="2" charset="0"/>
              </a:rPr>
              <a:t>Lækkun á blóði, hvítum blóðkornum og blóðflögu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Niðurgangur og ógleði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Þreyta og slappleiki</a:t>
            </a:r>
          </a:p>
          <a:p>
            <a:pPr lvl="1"/>
            <a:r>
              <a:rPr lang="is-IS" dirty="0">
                <a:latin typeface="Jost Medium" pitchFamily="2" charset="0"/>
                <a:ea typeface="Jost Medium" pitchFamily="2" charset="0"/>
              </a:rPr>
              <a:t>Vöðvakrampar</a:t>
            </a:r>
          </a:p>
          <a:p>
            <a:endParaRPr lang="sv-SE" altLang="is-I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49711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469232"/>
            <a:ext cx="10080183" cy="740193"/>
          </a:xfrm>
        </p:spPr>
        <p:txBody>
          <a:bodyPr>
            <a:noAutofit/>
          </a:bodyPr>
          <a:lstStyle/>
          <a:p>
            <a:r>
              <a:rPr lang="is-IS" sz="3600" dirty="0"/>
              <a:t>Sterar (</a:t>
            </a:r>
            <a:r>
              <a:rPr lang="is-IS" sz="3600" dirty="0" err="1"/>
              <a:t>dexamethason</a:t>
            </a:r>
            <a:r>
              <a:rPr lang="is-IS" sz="3600" dirty="0"/>
              <a:t>, </a:t>
            </a:r>
            <a:r>
              <a:rPr lang="is-IS" sz="3600" dirty="0" err="1"/>
              <a:t>prednisolon</a:t>
            </a:r>
            <a:r>
              <a:rPr lang="is-IS" sz="3600" dirty="0"/>
              <a:t>, </a:t>
            </a:r>
            <a:r>
              <a:rPr lang="is-IS" sz="3600" dirty="0" err="1"/>
              <a:t>Deltison</a:t>
            </a:r>
            <a:r>
              <a:rPr lang="is-I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Mikið notað með öðrum lyfjum</a:t>
            </a:r>
          </a:p>
          <a:p>
            <a:r>
              <a:rPr lang="is-IS" dirty="0"/>
              <a:t>Drepur mergæxlisfrumur</a:t>
            </a:r>
          </a:p>
          <a:p>
            <a:r>
              <a:rPr lang="is-IS" dirty="0"/>
              <a:t>Aukaverkanir:</a:t>
            </a:r>
          </a:p>
          <a:p>
            <a:pPr lvl="1"/>
            <a:r>
              <a:rPr lang="is-IS" dirty="0"/>
              <a:t>Geðrænar</a:t>
            </a:r>
          </a:p>
          <a:p>
            <a:pPr lvl="2"/>
            <a:r>
              <a:rPr lang="is-IS" dirty="0"/>
              <a:t>Aukin virkni</a:t>
            </a:r>
          </a:p>
          <a:p>
            <a:pPr lvl="2"/>
            <a:r>
              <a:rPr lang="is-IS" dirty="0"/>
              <a:t>Stundum </a:t>
            </a:r>
            <a:r>
              <a:rPr lang="is-IS" dirty="0" err="1"/>
              <a:t>manía</a:t>
            </a:r>
            <a:endParaRPr lang="is-IS" dirty="0"/>
          </a:p>
          <a:p>
            <a:pPr lvl="2"/>
            <a:r>
              <a:rPr lang="is-IS" dirty="0"/>
              <a:t>Þunglyndi</a:t>
            </a:r>
          </a:p>
          <a:p>
            <a:pPr lvl="1"/>
            <a:r>
              <a:rPr lang="is-IS" dirty="0"/>
              <a:t>Hækkar blóðsykur</a:t>
            </a:r>
          </a:p>
          <a:p>
            <a:pPr lvl="1"/>
            <a:r>
              <a:rPr lang="is-IS" dirty="0"/>
              <a:t>Þynning á </a:t>
            </a:r>
            <a:r>
              <a:rPr lang="is-IS" dirty="0" err="1"/>
              <a:t>húð</a:t>
            </a:r>
            <a:endParaRPr lang="is-IS" dirty="0"/>
          </a:p>
          <a:p>
            <a:pPr lvl="1"/>
            <a:r>
              <a:rPr lang="is-IS" dirty="0"/>
              <a:t>Beinþynning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31632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Alkeran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Krabbameinslyf – notað síðan 1960</a:t>
            </a:r>
          </a:p>
          <a:p>
            <a:r>
              <a:rPr lang="is-IS" dirty="0"/>
              <a:t>Töflumeðferð</a:t>
            </a:r>
          </a:p>
          <a:p>
            <a:r>
              <a:rPr lang="is-IS" dirty="0"/>
              <a:t>Oftast gefið með sterum í 3-4 daga á 5 vikna fresti</a:t>
            </a:r>
          </a:p>
          <a:p>
            <a:r>
              <a:rPr lang="is-IS" dirty="0"/>
              <a:t>Aukaverkanir:</a:t>
            </a:r>
          </a:p>
          <a:p>
            <a:pPr lvl="1"/>
            <a:r>
              <a:rPr lang="is-IS" dirty="0"/>
              <a:t>Mergbæling</a:t>
            </a:r>
          </a:p>
          <a:p>
            <a:pPr lvl="2"/>
            <a:r>
              <a:rPr lang="is-IS" dirty="0"/>
              <a:t>Lækkun á blóði, hvítum blóðkornum og blóðflögum</a:t>
            </a:r>
          </a:p>
          <a:p>
            <a:pPr lvl="1"/>
            <a:r>
              <a:rPr lang="is-IS" dirty="0"/>
              <a:t>Ógleði og uppköst</a:t>
            </a:r>
          </a:p>
        </p:txBody>
      </p:sp>
    </p:spTree>
    <p:extLst>
      <p:ext uri="{BB962C8B-B14F-4D97-AF65-F5344CB8AC3E}">
        <p14:creationId xmlns:p14="http://schemas.microsoft.com/office/powerpoint/2010/main" val="1176991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Cyklofosfamíð</a:t>
            </a:r>
            <a:r>
              <a:rPr lang="is-IS" dirty="0"/>
              <a:t> (</a:t>
            </a:r>
            <a:r>
              <a:rPr lang="is-IS" dirty="0" err="1"/>
              <a:t>Sendoxan</a:t>
            </a:r>
            <a:r>
              <a:rPr lang="is-I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Svipað lyf og melfalan</a:t>
            </a:r>
          </a:p>
          <a:p>
            <a:r>
              <a:rPr lang="is-IS" dirty="0"/>
              <a:t>Aukaverkanir:</a:t>
            </a:r>
          </a:p>
          <a:p>
            <a:pPr lvl="1"/>
            <a:r>
              <a:rPr lang="is-IS" dirty="0"/>
              <a:t>Mergbæling</a:t>
            </a:r>
          </a:p>
          <a:p>
            <a:pPr lvl="2"/>
            <a:r>
              <a:rPr lang="is-IS" dirty="0"/>
              <a:t>Lækkun á blóði, hvítum blóðkornum og blóðflögum</a:t>
            </a:r>
          </a:p>
          <a:p>
            <a:pPr lvl="1"/>
            <a:r>
              <a:rPr lang="is-IS" dirty="0"/>
              <a:t>Ógleði og uppköst</a:t>
            </a:r>
          </a:p>
          <a:p>
            <a:pPr lvl="1"/>
            <a:r>
              <a:rPr lang="is-IS" dirty="0"/>
              <a:t>Augnvandamál</a:t>
            </a:r>
          </a:p>
          <a:p>
            <a:pPr lvl="1"/>
            <a:r>
              <a:rPr lang="is-IS" dirty="0" err="1"/>
              <a:t>Blóð</a:t>
            </a:r>
            <a:r>
              <a:rPr lang="is-IS" dirty="0"/>
              <a:t> í þvagi</a:t>
            </a:r>
          </a:p>
          <a:p>
            <a:pPr lvl="1"/>
            <a:r>
              <a:rPr lang="is-IS" dirty="0"/>
              <a:t>Hárlos 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66550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BC2C6-8025-46A6-91BC-3CF3C3A3A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Nýjar</a:t>
            </a:r>
            <a:r>
              <a:rPr lang="en-US" dirty="0"/>
              <a:t> </a:t>
            </a:r>
            <a:r>
              <a:rPr lang="en-US" dirty="0" err="1"/>
              <a:t>meðferðir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CA0DDE-C7A4-45EA-A5C1-AA92C2524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Immunomodulatory drugs</a:t>
            </a:r>
          </a:p>
          <a:p>
            <a:r>
              <a:rPr lang="en-US" dirty="0"/>
              <a:t>Proteasome inhibitors</a:t>
            </a:r>
          </a:p>
          <a:p>
            <a:r>
              <a:rPr lang="en-US" dirty="0"/>
              <a:t>MM-targeted antibodies</a:t>
            </a:r>
          </a:p>
          <a:p>
            <a:r>
              <a:rPr lang="en-US" dirty="0"/>
              <a:t>Antibody drug conjugates</a:t>
            </a:r>
          </a:p>
          <a:p>
            <a:r>
              <a:rPr lang="en-US" dirty="0"/>
              <a:t>Bispecific antibodies and Bispecific therapeutic engagers</a:t>
            </a:r>
          </a:p>
          <a:p>
            <a:r>
              <a:rPr lang="en-US" dirty="0"/>
              <a:t>Checkpoint inhibitors</a:t>
            </a:r>
          </a:p>
          <a:p>
            <a:r>
              <a:rPr lang="en-US" dirty="0"/>
              <a:t>Epigenetic drugs</a:t>
            </a:r>
          </a:p>
          <a:p>
            <a:r>
              <a:rPr lang="en-US" dirty="0"/>
              <a:t>CAR-T cells</a:t>
            </a:r>
          </a:p>
          <a:p>
            <a:r>
              <a:rPr lang="en-US" dirty="0" err="1"/>
              <a:t>CELMoD</a:t>
            </a:r>
            <a:endParaRPr lang="en-US" dirty="0"/>
          </a:p>
          <a:p>
            <a:r>
              <a:rPr lang="en-US" dirty="0"/>
              <a:t>Mutation-targeted therapy</a:t>
            </a:r>
          </a:p>
          <a:p>
            <a:r>
              <a:rPr lang="en-US" dirty="0"/>
              <a:t>miRNA and siRNA inhibition</a:t>
            </a:r>
          </a:p>
          <a:p>
            <a:r>
              <a:rPr lang="en-US" dirty="0"/>
              <a:t>Vaccines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23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893BC-B13C-5E15-1E31-02C7B16B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24" y="2348880"/>
            <a:ext cx="10972800" cy="854968"/>
          </a:xfrm>
        </p:spPr>
        <p:txBody>
          <a:bodyPr/>
          <a:lstStyle/>
          <a:p>
            <a:r>
              <a:rPr lang="en-US" dirty="0"/>
              <a:t>Blóðskimun til bjargar</a:t>
            </a:r>
          </a:p>
        </p:txBody>
      </p:sp>
    </p:spTree>
    <p:extLst>
      <p:ext uri="{BB962C8B-B14F-4D97-AF65-F5344CB8AC3E}">
        <p14:creationId xmlns:p14="http://schemas.microsoft.com/office/powerpoint/2010/main" val="289961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200" dirty="0"/>
              <a:t>Forstig mergæxlis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err="1"/>
              <a:t>Orsakir</a:t>
            </a:r>
            <a:r>
              <a:rPr lang="en-GB" sz="2400" dirty="0"/>
              <a:t> </a:t>
            </a:r>
            <a:r>
              <a:rPr lang="en-GB" sz="2400" dirty="0" err="1"/>
              <a:t>mergæxla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forstigs</a:t>
            </a:r>
            <a:r>
              <a:rPr lang="en-GB" sz="2400" dirty="0"/>
              <a:t> </a:t>
            </a:r>
            <a:r>
              <a:rPr lang="en-GB" sz="2400" dirty="0" err="1"/>
              <a:t>þess</a:t>
            </a:r>
            <a:r>
              <a:rPr lang="en-GB" sz="2400" dirty="0"/>
              <a:t> </a:t>
            </a:r>
            <a:r>
              <a:rPr lang="en-GB" sz="2400" dirty="0" err="1"/>
              <a:t>eru</a:t>
            </a:r>
            <a:r>
              <a:rPr lang="en-GB" sz="2400" dirty="0"/>
              <a:t> </a:t>
            </a:r>
            <a:r>
              <a:rPr lang="en-GB" sz="2400" dirty="0" err="1"/>
              <a:t>óþekktar</a:t>
            </a:r>
            <a:endParaRPr lang="en-GB" sz="2400" dirty="0"/>
          </a:p>
          <a:p>
            <a:r>
              <a:rPr lang="en-GB" sz="2400" dirty="0" err="1"/>
              <a:t>Við</a:t>
            </a:r>
            <a:r>
              <a:rPr lang="en-GB" sz="2400" dirty="0"/>
              <a:t> </a:t>
            </a:r>
            <a:r>
              <a:rPr lang="en-GB" sz="2400" dirty="0" err="1"/>
              <a:t>vitum</a:t>
            </a:r>
            <a:r>
              <a:rPr lang="en-GB" sz="2400" dirty="0"/>
              <a:t> </a:t>
            </a:r>
            <a:r>
              <a:rPr lang="en-GB" sz="2400" dirty="0" err="1"/>
              <a:t>ekki</a:t>
            </a:r>
            <a:r>
              <a:rPr lang="en-GB" sz="2400" dirty="0"/>
              <a:t> </a:t>
            </a:r>
            <a:r>
              <a:rPr lang="en-GB" sz="2400" dirty="0" err="1"/>
              <a:t>við</a:t>
            </a:r>
            <a:r>
              <a:rPr lang="en-GB" sz="2400" dirty="0"/>
              <a:t> </a:t>
            </a:r>
            <a:r>
              <a:rPr lang="en-GB" sz="2400" dirty="0" err="1"/>
              <a:t>greiningu</a:t>
            </a:r>
            <a:r>
              <a:rPr lang="en-GB" sz="2400" dirty="0"/>
              <a:t> </a:t>
            </a:r>
            <a:r>
              <a:rPr lang="en-GB" sz="2400" dirty="0" err="1"/>
              <a:t>forstigsins</a:t>
            </a:r>
            <a:r>
              <a:rPr lang="en-GB" sz="2400" dirty="0"/>
              <a:t> </a:t>
            </a:r>
            <a:r>
              <a:rPr lang="en-GB" sz="2400" dirty="0" err="1"/>
              <a:t>hver</a:t>
            </a:r>
            <a:r>
              <a:rPr lang="en-GB" sz="2400" dirty="0"/>
              <a:t> </a:t>
            </a:r>
            <a:r>
              <a:rPr lang="en-GB" sz="2400" dirty="0" err="1"/>
              <a:t>mun</a:t>
            </a:r>
            <a:r>
              <a:rPr lang="en-GB" sz="2400" dirty="0"/>
              <a:t> </a:t>
            </a:r>
            <a:r>
              <a:rPr lang="en-GB" sz="2400" dirty="0" err="1"/>
              <a:t>þróast</a:t>
            </a:r>
            <a:r>
              <a:rPr lang="en-GB" sz="2400" dirty="0"/>
              <a:t> </a:t>
            </a:r>
            <a:r>
              <a:rPr lang="en-GB" sz="2400" dirty="0" err="1"/>
              <a:t>yfir</a:t>
            </a:r>
            <a:r>
              <a:rPr lang="en-GB" sz="2400" dirty="0"/>
              <a:t> í </a:t>
            </a:r>
            <a:r>
              <a:rPr lang="en-GB" sz="2400" dirty="0" err="1"/>
              <a:t>mergæxli</a:t>
            </a:r>
            <a:endParaRPr lang="en-GB" sz="2400" dirty="0"/>
          </a:p>
          <a:p>
            <a:r>
              <a:rPr lang="en-GB" sz="2400" dirty="0" err="1"/>
              <a:t>Engar</a:t>
            </a:r>
            <a:r>
              <a:rPr lang="en-GB" sz="2400" dirty="0"/>
              <a:t> </a:t>
            </a:r>
            <a:r>
              <a:rPr lang="en-GB" sz="2400" dirty="0" err="1"/>
              <a:t>rannsóknir</a:t>
            </a:r>
            <a:r>
              <a:rPr lang="en-GB" sz="2400" dirty="0"/>
              <a:t> </a:t>
            </a:r>
            <a:r>
              <a:rPr lang="en-GB" sz="2400" dirty="0" err="1"/>
              <a:t>til</a:t>
            </a:r>
            <a:r>
              <a:rPr lang="en-GB" sz="2400" dirty="0"/>
              <a:t> </a:t>
            </a:r>
            <a:r>
              <a:rPr lang="en-GB" sz="2400" dirty="0" err="1"/>
              <a:t>að</a:t>
            </a:r>
            <a:r>
              <a:rPr lang="en-GB" sz="2400" dirty="0"/>
              <a:t> </a:t>
            </a:r>
            <a:r>
              <a:rPr lang="en-GB" sz="2400" dirty="0" err="1"/>
              <a:t>leiðbeina</a:t>
            </a:r>
            <a:r>
              <a:rPr lang="en-GB" sz="2400" dirty="0"/>
              <a:t> </a:t>
            </a:r>
            <a:r>
              <a:rPr lang="en-GB" sz="2400" dirty="0" err="1"/>
              <a:t>læknum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sjúklingum</a:t>
            </a:r>
            <a:r>
              <a:rPr lang="en-GB" sz="2400" dirty="0"/>
              <a:t> um </a:t>
            </a:r>
            <a:r>
              <a:rPr lang="en-GB" sz="2400" dirty="0" err="1"/>
              <a:t>bestu</a:t>
            </a:r>
            <a:r>
              <a:rPr lang="en-GB" sz="2400" dirty="0"/>
              <a:t> </a:t>
            </a:r>
            <a:r>
              <a:rPr lang="en-GB" sz="2400" dirty="0" err="1"/>
              <a:t>rannsóknir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eftirfylgni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Áhrif</a:t>
            </a:r>
            <a:r>
              <a:rPr lang="en-GB" sz="2400" dirty="0"/>
              <a:t> </a:t>
            </a:r>
            <a:r>
              <a:rPr lang="en-GB" sz="2400" dirty="0" err="1"/>
              <a:t>ættlægni</a:t>
            </a:r>
            <a:r>
              <a:rPr lang="en-GB" sz="2400" dirty="0"/>
              <a:t>, </a:t>
            </a:r>
            <a:r>
              <a:rPr lang="en-GB" sz="2400" dirty="0" err="1"/>
              <a:t>erfðaþátta</a:t>
            </a:r>
            <a:r>
              <a:rPr lang="en-GB" sz="2400" dirty="0"/>
              <a:t>, </a:t>
            </a:r>
            <a:r>
              <a:rPr lang="en-GB" sz="2400" dirty="0" err="1"/>
              <a:t>myndgreininga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annarra</a:t>
            </a:r>
            <a:r>
              <a:rPr lang="en-GB" sz="2400" dirty="0"/>
              <a:t> </a:t>
            </a:r>
            <a:r>
              <a:rPr lang="en-GB" sz="2400" dirty="0" err="1"/>
              <a:t>þátta</a:t>
            </a:r>
            <a:r>
              <a:rPr lang="en-GB" sz="2400" dirty="0"/>
              <a:t> á </a:t>
            </a:r>
            <a:r>
              <a:rPr lang="en-GB" sz="2400" dirty="0" err="1"/>
              <a:t>framgang</a:t>
            </a:r>
            <a:r>
              <a:rPr lang="en-GB" sz="2400" dirty="0"/>
              <a:t> </a:t>
            </a:r>
            <a:r>
              <a:rPr lang="en-GB" sz="2400" dirty="0" err="1"/>
              <a:t>sjúkdómsins</a:t>
            </a:r>
            <a:r>
              <a:rPr lang="en-GB" sz="2400" dirty="0"/>
              <a:t> </a:t>
            </a:r>
            <a:r>
              <a:rPr lang="en-GB" sz="2400" dirty="0" err="1"/>
              <a:t>eru</a:t>
            </a:r>
            <a:r>
              <a:rPr lang="en-GB" sz="2400" dirty="0"/>
              <a:t> </a:t>
            </a:r>
            <a:r>
              <a:rPr lang="en-GB" sz="2400" dirty="0" err="1"/>
              <a:t>óþekkt</a:t>
            </a:r>
            <a:endParaRPr lang="en-GB" sz="2400" dirty="0"/>
          </a:p>
        </p:txBody>
      </p:sp>
      <p:cxnSp>
        <p:nvCxnSpPr>
          <p:cNvPr id="10" name="Straight Connector 5"/>
          <p:cNvCxnSpPr>
            <a:cxnSpLocks noChangeShapeType="1"/>
          </p:cNvCxnSpPr>
          <p:nvPr/>
        </p:nvCxnSpPr>
        <p:spPr bwMode="auto">
          <a:xfrm>
            <a:off x="4727848" y="1340768"/>
            <a:ext cx="280831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027548" y="1484785"/>
            <a:ext cx="8208912" cy="4770537"/>
          </a:xfrm>
          <a:prstGeom prst="rect">
            <a:avLst/>
          </a:prstGeom>
          <a:solidFill>
            <a:schemeClr val="accent1">
              <a:tint val="66000"/>
              <a:satMod val="16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4000" dirty="0"/>
          </a:p>
          <a:p>
            <a:pPr algn="ctr"/>
            <a:r>
              <a:rPr lang="en-GB" sz="4800" dirty="0" err="1">
                <a:solidFill>
                  <a:srgbClr val="002060"/>
                </a:solidFill>
              </a:rPr>
              <a:t>Allir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einstaklingar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með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forstig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mergæxlis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greinast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af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tilviljun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vegna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rannsókna</a:t>
            </a:r>
            <a:r>
              <a:rPr lang="en-GB" sz="4800" dirty="0">
                <a:solidFill>
                  <a:srgbClr val="002060"/>
                </a:solidFill>
              </a:rPr>
              <a:t> á </a:t>
            </a:r>
            <a:r>
              <a:rPr lang="en-GB" sz="4800" dirty="0" err="1">
                <a:solidFill>
                  <a:srgbClr val="002060"/>
                </a:solidFill>
              </a:rPr>
              <a:t>ótengdum</a:t>
            </a:r>
            <a:r>
              <a:rPr lang="en-GB" sz="4800" dirty="0">
                <a:solidFill>
                  <a:srgbClr val="002060"/>
                </a:solidFill>
              </a:rPr>
              <a:t> </a:t>
            </a:r>
            <a:r>
              <a:rPr lang="en-GB" sz="4800" dirty="0" err="1">
                <a:solidFill>
                  <a:srgbClr val="002060"/>
                </a:solidFill>
              </a:rPr>
              <a:t>einkennum</a:t>
            </a:r>
            <a:endParaRPr lang="en-GB" sz="4800" dirty="0">
              <a:solidFill>
                <a:srgbClr val="002060"/>
              </a:solidFill>
            </a:endParaRPr>
          </a:p>
          <a:p>
            <a:pPr algn="ctr"/>
            <a:endParaRPr lang="en-GB" sz="4000" dirty="0">
              <a:solidFill>
                <a:srgbClr val="002060"/>
              </a:solidFill>
            </a:endParaRPr>
          </a:p>
          <a:p>
            <a:pPr algn="ctr"/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112559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A7948-2AE0-A00C-7E0E-0D8434B6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Snemmkomin</a:t>
            </a:r>
            <a:r>
              <a:rPr lang="en-US" dirty="0"/>
              <a:t> </a:t>
            </a:r>
            <a:r>
              <a:rPr lang="en-US" dirty="0" err="1"/>
              <a:t>meðferð</a:t>
            </a:r>
            <a:r>
              <a:rPr lang="en-US" dirty="0"/>
              <a:t> </a:t>
            </a:r>
            <a:r>
              <a:rPr lang="en-US" dirty="0" err="1"/>
              <a:t>skilar</a:t>
            </a:r>
            <a:r>
              <a:rPr lang="en-US" dirty="0"/>
              <a:t> </a:t>
            </a:r>
            <a:r>
              <a:rPr lang="en-US" dirty="0" err="1"/>
              <a:t>árangri</a:t>
            </a:r>
            <a:endParaRPr lang="x-non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318782A-360D-B76F-0601-02D97F940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3"/>
          <a:stretch/>
        </p:blipFill>
        <p:spPr bwMode="auto">
          <a:xfrm>
            <a:off x="1091142" y="1444207"/>
            <a:ext cx="3436629" cy="494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C12EDA-2D93-D068-5BB9-52BAD8FC6936}"/>
              </a:ext>
            </a:extLst>
          </p:cNvPr>
          <p:cNvSpPr txBox="1"/>
          <p:nvPr/>
        </p:nvSpPr>
        <p:spPr>
          <a:xfrm>
            <a:off x="1091142" y="6388768"/>
            <a:ext cx="3921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Mateos, MV et al. (2013) NEJM; 369: 438-447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C921C2E-1664-D17B-6174-E87A4B5BE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7"/>
          <a:stretch/>
        </p:blipFill>
        <p:spPr bwMode="auto">
          <a:xfrm>
            <a:off x="6393391" y="1326815"/>
            <a:ext cx="3069300" cy="4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A620C5-9886-9DBA-0792-3CDADA295563}"/>
              </a:ext>
            </a:extLst>
          </p:cNvPr>
          <p:cNvSpPr txBox="1"/>
          <p:nvPr/>
        </p:nvSpPr>
        <p:spPr>
          <a:xfrm>
            <a:off x="6037792" y="6388768"/>
            <a:ext cx="4453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Lonial S et al. (2020)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Oncol; 38(11): 1126-1137.</a:t>
            </a:r>
            <a:endParaRPr kumimoji="0" lang="x-non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90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s-IS" dirty="0"/>
              <a:t>Plasmafrumur</a:t>
            </a:r>
            <a:endParaRPr lang="sv-SE" altLang="is-IS" dirty="0">
              <a:solidFill>
                <a:srgbClr val="002060"/>
              </a:solidFill>
              <a:latin typeface="Jost" pitchFamily="2" charset="0"/>
              <a:ea typeface="Jost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57D24D5-758F-B213-0D87-F5B7ED19E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81" name="Picture 5" descr="http://www.healthsystem.virginia.edu/internet/hematology/HessImages/Plasma-cells-website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205039"/>
            <a:ext cx="5260975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67576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53A59-20B4-423D-810D-125E0B4C7D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5D85CE-5D1B-4AA6-99E0-9EFF753AA3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BE077780-5E0E-4895-80C4-0FB3DEDA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836" y="6377802"/>
            <a:ext cx="9378668" cy="344591"/>
          </a:xfrm>
          <a:prstGeom prst="rect">
            <a:avLst/>
          </a:prstGeom>
          <a:noFill/>
          <a:ln>
            <a:noFill/>
          </a:ln>
        </p:spPr>
        <p:txBody>
          <a:bodyPr wrap="square" lIns="97421" tIns="48709" rIns="97421" bIns="48709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Frutiger LT Std 55 Roman" pitchFamily="34" charset="0"/>
                <a:cs typeface="Arial" pitchFamily="34" charset="0"/>
              </a:defRPr>
            </a:lvl9pPr>
          </a:lstStyle>
          <a:p>
            <a:pPr marL="0" marR="0" lvl="0" indent="0" algn="l" defTabSz="97424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s-IS" alt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Sigurdardottir</a:t>
            </a:r>
            <a:r>
              <a:rPr kumimoji="0" lang="is-IS" alt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EE et al. JAMA </a:t>
            </a:r>
            <a:r>
              <a:rPr kumimoji="0" lang="is-IS" alt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Oncol</a:t>
            </a:r>
            <a:r>
              <a:rPr kumimoji="0" lang="is-IS" alt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2015; </a:t>
            </a:r>
            <a:r>
              <a:rPr kumimoji="0" lang="is-IS" alt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Goyal</a:t>
            </a:r>
            <a:r>
              <a:rPr kumimoji="0" lang="is-IS" alt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G et al </a:t>
            </a:r>
            <a:r>
              <a:rPr kumimoji="0" lang="is-IS" alt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Leukemia</a:t>
            </a:r>
            <a:r>
              <a:rPr kumimoji="0" lang="is-IS" alt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2019; Go RS et al </a:t>
            </a:r>
            <a:r>
              <a:rPr kumimoji="0" lang="is-IS" alt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Leukemia</a:t>
            </a:r>
            <a:r>
              <a:rPr kumimoji="0" lang="is-IS" alt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C2DB76F-17CE-4929-A793-9EFD6261A89F}"/>
              </a:ext>
            </a:extLst>
          </p:cNvPr>
          <p:cNvSpPr txBox="1">
            <a:spLocks/>
          </p:cNvSpPr>
          <p:nvPr/>
        </p:nvSpPr>
        <p:spPr>
          <a:xfrm>
            <a:off x="2205038" y="2521502"/>
            <a:ext cx="8778875" cy="911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10099F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Minna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en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5%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af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öllum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sjúklingum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með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mergæxli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greinast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á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meðan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þau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eru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 á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ＭＳ Ｐゴシック" panose="020B0600070205080204" pitchFamily="34" charset="-128"/>
                <a:cs typeface="+mj-cs"/>
              </a:rPr>
              <a:t>forstigi</a:t>
            </a:r>
            <a:endParaRPr kumimoji="0" lang="is-I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0099F"/>
              </a:solidFill>
              <a:effectLst/>
              <a:uLnTx/>
              <a:uFillTx/>
              <a:latin typeface="Jost Medium" pitchFamily="2" charset="77"/>
              <a:ea typeface="ＭＳ Ｐゴシック" panose="020B0600070205080204" pitchFamily="34" charset="-128"/>
              <a:cs typeface="+mj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70E11739-ED6C-4CAB-B6E3-C7DE4326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2479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200" dirty="0"/>
              <a:t>Hvernig greinum við einkennalausan sjúkdóm?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2800" dirty="0"/>
              <a:t>		</a:t>
            </a:r>
          </a:p>
          <a:p>
            <a:pPr marL="0" indent="0">
              <a:buNone/>
            </a:pPr>
            <a:endParaRPr lang="is-IS" sz="2800" dirty="0"/>
          </a:p>
          <a:p>
            <a:pPr marL="0" indent="0">
              <a:buNone/>
            </a:pPr>
            <a:r>
              <a:rPr lang="is-IS" sz="2800" dirty="0"/>
              <a:t>		Af tilviljun?</a:t>
            </a:r>
          </a:p>
          <a:p>
            <a:pPr marL="0" indent="0">
              <a:buNone/>
            </a:pPr>
            <a:endParaRPr lang="is-IS" sz="2800" dirty="0"/>
          </a:p>
          <a:p>
            <a:pPr marL="0" indent="0">
              <a:buNone/>
            </a:pPr>
            <a:r>
              <a:rPr lang="is-IS" sz="2800" dirty="0"/>
              <a:t>		Með </a:t>
            </a:r>
            <a:r>
              <a:rPr lang="is-IS" sz="2800" dirty="0" err="1"/>
              <a:t>skimun</a:t>
            </a:r>
            <a:r>
              <a:rPr lang="is-IS" sz="2800" dirty="0"/>
              <a:t>?</a:t>
            </a:r>
          </a:p>
          <a:p>
            <a:pPr marL="0" indent="0">
              <a:buNone/>
            </a:pPr>
            <a:endParaRPr lang="is-IS" sz="2800" dirty="0"/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3611724" y="1490924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070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 dirty="0"/>
              <a:t>Þarf að fylgjast með einstaklingum með MGUS?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E3092C-6F30-A30F-1DBB-EFAC89AF0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723120"/>
            <a:ext cx="1210952" cy="1210952"/>
          </a:xfrm>
          <a:prstGeom prst="rect">
            <a:avLst/>
          </a:prstGeom>
        </p:spPr>
      </p:pic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>
            <a:off x="3359696" y="1475656"/>
            <a:ext cx="4824536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63487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700808"/>
            <a:ext cx="656392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 txBox="1">
            <a:spLocks/>
          </p:cNvSpPr>
          <p:nvPr/>
        </p:nvSpPr>
        <p:spPr bwMode="auto">
          <a:xfrm>
            <a:off x="2065426" y="764705"/>
            <a:ext cx="7993307" cy="1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3704" tIns="63427" rIns="126851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3325" eaLnBrk="1" hangingPunct="1">
              <a:spcBef>
                <a:spcPct val="0"/>
              </a:spcBef>
              <a:buNone/>
            </a:pPr>
            <a:r>
              <a:rPr lang="en-US" altLang="is-I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Role of Diagnosis and Clinical Follow-up </a:t>
            </a:r>
            <a:r>
              <a:rPr lang="en-US" altLang="is-IS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of Monoclonal </a:t>
            </a:r>
            <a:r>
              <a:rPr lang="en-US" altLang="is-IS" sz="20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Gammopathy</a:t>
            </a:r>
            <a:r>
              <a:rPr lang="en-US" altLang="is-I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 defTabSz="913325" eaLnBrk="1" hangingPunct="1">
              <a:spcBef>
                <a:spcPct val="0"/>
              </a:spcBef>
              <a:buNone/>
            </a:pPr>
            <a:r>
              <a:rPr lang="en-US" altLang="is-I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of Undetermined Significance on Survival in Multiple Myeloma</a:t>
            </a:r>
          </a:p>
        </p:txBody>
      </p:sp>
      <p:cxnSp>
        <p:nvCxnSpPr>
          <p:cNvPr id="21" name="Straight Connector 5"/>
          <p:cNvCxnSpPr>
            <a:cxnSpLocks noChangeShapeType="1"/>
          </p:cNvCxnSpPr>
          <p:nvPr/>
        </p:nvCxnSpPr>
        <p:spPr bwMode="auto">
          <a:xfrm>
            <a:off x="2927648" y="1526038"/>
            <a:ext cx="6408712" cy="1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Footer Placeholder 4"/>
          <p:cNvSpPr txBox="1">
            <a:spLocks noGrp="1"/>
          </p:cNvSpPr>
          <p:nvPr/>
        </p:nvSpPr>
        <p:spPr bwMode="auto">
          <a:xfrm>
            <a:off x="1991544" y="6178112"/>
            <a:ext cx="4752528" cy="77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2" tIns="45665" rIns="91332" bIns="45665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3325" eaLnBrk="1" hangingPunct="1">
              <a:spcBef>
                <a:spcPct val="0"/>
              </a:spcBef>
              <a:buNone/>
            </a:pPr>
            <a:r>
              <a:rPr lang="en-US" altLang="is-IS" sz="1200" dirty="0" err="1">
                <a:latin typeface="Calibri" charset="0"/>
                <a:ea typeface="Calibri" charset="0"/>
                <a:cs typeface="Calibri" charset="0"/>
              </a:rPr>
              <a:t>Sigurdardottir</a:t>
            </a:r>
            <a:r>
              <a:rPr lang="en-US" altLang="is-IS" sz="1200" dirty="0">
                <a:latin typeface="Calibri" charset="0"/>
                <a:ea typeface="Calibri" charset="0"/>
                <a:cs typeface="Calibri" charset="0"/>
              </a:rPr>
              <a:t> EE,  et al and Kristinsson SY. JAMA </a:t>
            </a:r>
            <a:r>
              <a:rPr lang="en-US" altLang="is-IS" sz="1200" dirty="0" err="1">
                <a:latin typeface="Calibri" charset="0"/>
                <a:ea typeface="Calibri" charset="0"/>
                <a:cs typeface="Calibri" charset="0"/>
              </a:rPr>
              <a:t>Oncol</a:t>
            </a:r>
            <a:r>
              <a:rPr lang="en-US" altLang="is-IS" sz="1200" dirty="0">
                <a:latin typeface="Calibri" charset="0"/>
                <a:ea typeface="Calibri" charset="0"/>
                <a:cs typeface="Calibri" charset="0"/>
              </a:rPr>
              <a:t>. 2015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38003A-AD62-9BC0-07DF-98955D38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A9D2BE-35F3-9830-6EC4-6D11325E7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88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B8BBD-4AAD-9A99-3633-A3676CF71356}"/>
              </a:ext>
            </a:extLst>
          </p:cNvPr>
          <p:cNvSpPr txBox="1">
            <a:spLocks/>
          </p:cNvSpPr>
          <p:nvPr/>
        </p:nvSpPr>
        <p:spPr>
          <a:xfrm>
            <a:off x="479376" y="2934072"/>
            <a:ext cx="1130525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10099F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is-IS" sz="2800" b="0" i="0" u="none" strike="noStrike" kern="1200" cap="none" spc="0" normalizeH="0" baseline="0" noProof="0" dirty="0">
                <a:ln>
                  <a:noFill/>
                </a:ln>
                <a:solidFill>
                  <a:srgbClr val="10099F"/>
                </a:solidFill>
                <a:effectLst/>
                <a:uLnTx/>
                <a:uFillTx/>
                <a:latin typeface="Jost Medium" pitchFamily="2" charset="77"/>
                <a:ea typeface="Jost Medium" pitchFamily="2" charset="77"/>
                <a:cs typeface="+mj-cs"/>
              </a:rPr>
              <a:t>Eftirlit með MGUS skiptir máli</a:t>
            </a:r>
          </a:p>
        </p:txBody>
      </p:sp>
    </p:spTree>
    <p:extLst>
      <p:ext uri="{BB962C8B-B14F-4D97-AF65-F5344CB8AC3E}">
        <p14:creationId xmlns:p14="http://schemas.microsoft.com/office/powerpoint/2010/main" val="3422881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Ætti</a:t>
            </a:r>
            <a:r>
              <a:rPr lang="is-IS" dirty="0"/>
              <a:t> að hefja skipulega </a:t>
            </a:r>
            <a:r>
              <a:rPr lang="is-IS" dirty="0" err="1"/>
              <a:t>skimun</a:t>
            </a:r>
            <a:r>
              <a:rPr lang="is-IS" dirty="0"/>
              <a:t> fyrir forstigi mergæxlis?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188573-D426-6496-6168-E648FD191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27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 dirty="0"/>
              <a:t>Kostir skimunar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800" dirty="0"/>
              <a:t>Greinir mergæxli á frumstigi</a:t>
            </a:r>
          </a:p>
          <a:p>
            <a:r>
              <a:rPr lang="is-IS" sz="2800" dirty="0"/>
              <a:t>Hægt að gefa betri meðferð áður en fylgikvillar komnir í ljós</a:t>
            </a:r>
          </a:p>
          <a:p>
            <a:r>
              <a:rPr lang="is-IS" sz="2800" dirty="0"/>
              <a:t>Fyrirbyggja frekar en að meðhöndla</a:t>
            </a:r>
          </a:p>
          <a:p>
            <a:r>
              <a:rPr lang="is-IS" sz="2800" dirty="0"/>
              <a:t>Lengir líf?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3575720" y="1268760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32824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 dirty="0"/>
              <a:t>Gallar skimunar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800" dirty="0" err="1"/>
              <a:t>Dýrt</a:t>
            </a:r>
            <a:endParaRPr lang="is-IS" sz="2800" dirty="0"/>
          </a:p>
          <a:p>
            <a:r>
              <a:rPr lang="is-IS" sz="2800" dirty="0"/>
              <a:t>Andleg vanlíðan</a:t>
            </a:r>
          </a:p>
          <a:p>
            <a:r>
              <a:rPr lang="is-IS" sz="2800" dirty="0" err="1"/>
              <a:t>Lág</a:t>
            </a:r>
            <a:r>
              <a:rPr lang="is-IS" sz="2800" dirty="0"/>
              <a:t> áhætta á breytingu forstigs yfir í mergæxli</a:t>
            </a:r>
          </a:p>
          <a:p>
            <a:r>
              <a:rPr lang="is-IS" sz="2800" dirty="0"/>
              <a:t>Óþarfa rannsóknir </a:t>
            </a:r>
          </a:p>
          <a:p>
            <a:pPr lvl="1"/>
            <a:r>
              <a:rPr lang="is-IS" sz="2800" dirty="0"/>
              <a:t>Beinmergssýni</a:t>
            </a:r>
          </a:p>
          <a:p>
            <a:pPr lvl="1"/>
            <a:r>
              <a:rPr lang="is-IS" sz="2800" dirty="0"/>
              <a:t>Röntgen og fleira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3575720" y="1268760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37964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Markmið</a:t>
            </a:r>
            <a:r>
              <a:rPr lang="en-US" dirty="0"/>
              <a:t> </a:t>
            </a:r>
            <a:r>
              <a:rPr lang="en-US" dirty="0" err="1"/>
              <a:t>rannsóknarinnar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09600" y="1600201"/>
            <a:ext cx="10972800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Rannsaka mögulegan ávinninga af skimun fyrir forstigi mergæxlis</a:t>
            </a:r>
          </a:p>
          <a:p>
            <a:endParaRPr lang="is-IS" sz="2400" dirty="0"/>
          </a:p>
          <a:p>
            <a:r>
              <a:rPr lang="is-IS" sz="2400" dirty="0"/>
              <a:t>Rannsaka bestu  mögulegu greiningarferli og eftirfylgni einstaklinga með forstigið</a:t>
            </a:r>
          </a:p>
          <a:p>
            <a:endParaRPr lang="is-IS" sz="2400" dirty="0"/>
          </a:p>
          <a:p>
            <a:r>
              <a:rPr lang="is-IS" sz="2400" dirty="0"/>
              <a:t>Rannsaka lífsgæði einstaklinga í skimunarrannsóknum almennt</a:t>
            </a:r>
          </a:p>
          <a:p>
            <a:endParaRPr lang="is-IS" sz="2400" dirty="0"/>
          </a:p>
          <a:p>
            <a:r>
              <a:rPr lang="is-IS" sz="2400" dirty="0"/>
              <a:t>Kostnaður við skipulega leit forstiga án innköllunar þátttakenda</a:t>
            </a:r>
          </a:p>
          <a:p>
            <a:endParaRPr lang="is-IS" sz="2400" dirty="0"/>
          </a:p>
          <a:p>
            <a:r>
              <a:rPr lang="is-IS" sz="2400" dirty="0"/>
              <a:t>Áhrif af því að meðhöndla sjúkdóminn áður en einkenni koma fram 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3575720" y="1268760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85357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Hverjum var boðin þátttaka?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Öllum einstaklingum búsettum á Íslandi, fæddum 1975 og fyrr, var boðin þátttaka</a:t>
            </a:r>
          </a:p>
          <a:p>
            <a:endParaRPr lang="is-IS" dirty="0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3575720" y="1268760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8485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s-IS" altLang="is-IS" dirty="0"/>
              <a:t>Hvað er mergæxli (</a:t>
            </a:r>
            <a:r>
              <a:rPr lang="is-IS" altLang="is-IS" dirty="0" err="1"/>
              <a:t>multiple</a:t>
            </a:r>
            <a:r>
              <a:rPr lang="is-IS" altLang="is-IS" dirty="0"/>
              <a:t> </a:t>
            </a:r>
            <a:r>
              <a:rPr lang="is-IS" altLang="is-IS" dirty="0" err="1"/>
              <a:t>myeloma</a:t>
            </a:r>
            <a:r>
              <a:rPr lang="is-IS" altLang="is-IS" dirty="0"/>
              <a:t>)?</a:t>
            </a:r>
            <a:endParaRPr lang="is-IS" dirty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s-IS" altLang="is-IS" dirty="0"/>
          </a:p>
          <a:p>
            <a:r>
              <a:rPr lang="is-IS" altLang="is-IS" dirty="0"/>
              <a:t>Illkynja æxli í beinmerg vegna fjölgunar á einstofna plasmafrumum sem yfirleitt framleiða einstofna mótefni</a:t>
            </a:r>
          </a:p>
          <a:p>
            <a:endParaRPr lang="is-IS" altLang="is-IS" dirty="0"/>
          </a:p>
          <a:p>
            <a:endParaRPr lang="is-IS" altLang="is-IS" dirty="0"/>
          </a:p>
          <a:p>
            <a:r>
              <a:rPr lang="is-IS" altLang="is-IS" dirty="0"/>
              <a:t>Einkenni vegna </a:t>
            </a:r>
          </a:p>
          <a:p>
            <a:pPr lvl="1"/>
            <a:r>
              <a:rPr lang="is-IS" altLang="is-IS" dirty="0"/>
              <a:t>Mergbilunar</a:t>
            </a:r>
          </a:p>
          <a:p>
            <a:pPr lvl="1"/>
            <a:r>
              <a:rPr lang="is-IS" altLang="is-IS" dirty="0"/>
              <a:t>Áhrifa plasmafrumunnar á bein</a:t>
            </a:r>
          </a:p>
          <a:p>
            <a:pPr lvl="1"/>
            <a:r>
              <a:rPr lang="is-IS" altLang="is-IS" dirty="0"/>
              <a:t>Parapróteinsins (</a:t>
            </a:r>
            <a:r>
              <a:rPr lang="is-IS" altLang="is-IS" dirty="0" err="1"/>
              <a:t>M-próteins</a:t>
            </a:r>
            <a:r>
              <a:rPr lang="is-IS" altLang="is-IS" dirty="0"/>
              <a:t>)</a:t>
            </a:r>
          </a:p>
          <a:p>
            <a:pPr lvl="1"/>
            <a:r>
              <a:rPr lang="is-IS" altLang="is-IS" dirty="0"/>
              <a:t>Ónæmisbælingar</a:t>
            </a:r>
          </a:p>
          <a:p>
            <a:pPr lvl="1"/>
            <a:r>
              <a:rPr lang="is-IS" altLang="is-IS" dirty="0"/>
              <a:t>Plasmafrumuæxla sem valda staðbundnum einkennum</a:t>
            </a:r>
          </a:p>
        </p:txBody>
      </p:sp>
    </p:spTree>
    <p:extLst>
      <p:ext uri="{BB962C8B-B14F-4D97-AF65-F5344CB8AC3E}">
        <p14:creationId xmlns:p14="http://schemas.microsoft.com/office/powerpoint/2010/main" val="3724914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is-IS" altLang="is-IS" dirty="0"/>
              <a:t>Allar 35 rannsóknarstofur landsins tóku þátt</a:t>
            </a:r>
            <a:endParaRPr lang="en-US" altLang="is-I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9E85E2-1465-3A82-78B3-4EC45FA9C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916832"/>
            <a:ext cx="5472608" cy="410445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241300" dir="180000" sx="96000" sy="96000" algn="ctr" rotWithShape="0">
              <a:srgbClr val="000000">
                <a:alpha val="0"/>
              </a:srgbClr>
            </a:outerShdw>
            <a:reflection endPos="0" dist="50800" dir="5400000" sy="-100000" algn="bl" rotWithShape="0"/>
          </a:effectLst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359696" y="1530504"/>
            <a:ext cx="5616624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ardrop 2"/>
          <p:cNvSpPr/>
          <p:nvPr/>
        </p:nvSpPr>
        <p:spPr>
          <a:xfrm rot="18762608">
            <a:off x="6301394" y="2949739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/>
          <p:cNvSpPr/>
          <p:nvPr/>
        </p:nvSpPr>
        <p:spPr>
          <a:xfrm rot="18762608">
            <a:off x="6045328" y="2730437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/>
          <p:cNvSpPr/>
          <p:nvPr/>
        </p:nvSpPr>
        <p:spPr>
          <a:xfrm rot="18762608">
            <a:off x="5755555" y="3113800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 rot="18762608">
            <a:off x="5467522" y="3254539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/>
          <p:cNvSpPr/>
          <p:nvPr/>
        </p:nvSpPr>
        <p:spPr>
          <a:xfrm rot="18762608">
            <a:off x="6769351" y="2802452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/>
          <p:cNvSpPr/>
          <p:nvPr/>
        </p:nvSpPr>
        <p:spPr>
          <a:xfrm rot="18762608">
            <a:off x="7672995" y="2578389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ardrop 11"/>
          <p:cNvSpPr/>
          <p:nvPr/>
        </p:nvSpPr>
        <p:spPr>
          <a:xfrm rot="18762608">
            <a:off x="8419851" y="3726377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ardrop 12"/>
          <p:cNvSpPr/>
          <p:nvPr/>
        </p:nvSpPr>
        <p:spPr>
          <a:xfrm rot="18762608">
            <a:off x="8203826" y="3585638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/>
          <p:cNvSpPr/>
          <p:nvPr/>
        </p:nvSpPr>
        <p:spPr>
          <a:xfrm rot="18762608">
            <a:off x="4241184" y="3920206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/>
          <p:cNvSpPr/>
          <p:nvPr/>
        </p:nvSpPr>
        <p:spPr>
          <a:xfrm rot="18762608">
            <a:off x="4387402" y="5034693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 rot="18762608">
            <a:off x="6115594" y="5755891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16"/>
          <p:cNvSpPr/>
          <p:nvPr/>
        </p:nvSpPr>
        <p:spPr>
          <a:xfrm rot="18762608">
            <a:off x="5463237" y="5749814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ardrop 17"/>
          <p:cNvSpPr/>
          <p:nvPr/>
        </p:nvSpPr>
        <p:spPr>
          <a:xfrm rot="18762608">
            <a:off x="7977794" y="4626139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ardrop 18"/>
          <p:cNvSpPr/>
          <p:nvPr/>
        </p:nvSpPr>
        <p:spPr>
          <a:xfrm rot="18762608">
            <a:off x="4241184" y="2708074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ardrop 19"/>
          <p:cNvSpPr/>
          <p:nvPr/>
        </p:nvSpPr>
        <p:spPr>
          <a:xfrm rot="18762608">
            <a:off x="5035474" y="5034692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ardrop 20"/>
          <p:cNvSpPr/>
          <p:nvPr/>
        </p:nvSpPr>
        <p:spPr>
          <a:xfrm rot="18762608">
            <a:off x="4605212" y="4485400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/>
          <p:cNvSpPr/>
          <p:nvPr/>
        </p:nvSpPr>
        <p:spPr>
          <a:xfrm rot="18762608">
            <a:off x="4534900" y="4696508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/>
          <p:cNvSpPr/>
          <p:nvPr/>
        </p:nvSpPr>
        <p:spPr>
          <a:xfrm rot="18762608">
            <a:off x="4600992" y="4869841"/>
            <a:ext cx="247963" cy="22996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/>
          <p:cNvSpPr/>
          <p:nvPr/>
        </p:nvSpPr>
        <p:spPr>
          <a:xfrm rot="18762608">
            <a:off x="3811340" y="3254539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24"/>
          <p:cNvSpPr/>
          <p:nvPr/>
        </p:nvSpPr>
        <p:spPr>
          <a:xfrm rot="18762608">
            <a:off x="4815968" y="3191910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 rot="18762608">
            <a:off x="5480311" y="5393096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8762608">
            <a:off x="4894940" y="5241051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8762608">
            <a:off x="6547643" y="5322728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ardrop 28"/>
          <p:cNvSpPr/>
          <p:nvPr/>
        </p:nvSpPr>
        <p:spPr>
          <a:xfrm rot="18762608">
            <a:off x="5397300" y="5322727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/>
        </p:nvSpPr>
        <p:spPr>
          <a:xfrm rot="18762608">
            <a:off x="6909883" y="3254538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/>
          <p:cNvSpPr/>
          <p:nvPr/>
        </p:nvSpPr>
        <p:spPr>
          <a:xfrm rot="18762608">
            <a:off x="5620844" y="2943191"/>
            <a:ext cx="101344" cy="97704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5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99205B-F662-9641-AB28-61C5275DB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5" b="92219" l="5625" r="95125">
                        <a14:foregroundMark x1="37500" y1="87086" x2="37500" y2="87086"/>
                        <a14:foregroundMark x1="21000" y1="44536" x2="21000" y2="44536"/>
                        <a14:foregroundMark x1="19375" y1="36424" x2="19375" y2="36424"/>
                        <a14:foregroundMark x1="60625" y1="76656" x2="60625" y2="76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344" y="49188"/>
            <a:ext cx="4637097" cy="3501008"/>
          </a:xfrm>
          <a:prstGeom prst="rect">
            <a:avLst/>
          </a:prstGeom>
        </p:spPr>
      </p:pic>
      <p:pic>
        <p:nvPicPr>
          <p:cNvPr id="7" name="Picture 6" descr="Screen Shot 2017-04-07 at 12.44.35.png">
            <a:extLst>
              <a:ext uri="{FF2B5EF4-FFF2-40B4-BE49-F238E27FC236}">
                <a16:creationId xmlns:a16="http://schemas.microsoft.com/office/drawing/2014/main" xmlns="" id="{116EA3AD-AC38-3C47-98C9-FFB3410D0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84" y="867044"/>
            <a:ext cx="4568048" cy="199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56D563-D300-1F40-8B96-24D367CCE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540" y="3401797"/>
            <a:ext cx="3777538" cy="2518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F5C119-2BDF-E140-9C25-3FB19D24DAFB}"/>
              </a:ext>
            </a:extLst>
          </p:cNvPr>
          <p:cNvSpPr/>
          <p:nvPr/>
        </p:nvSpPr>
        <p:spPr>
          <a:xfrm>
            <a:off x="7708776" y="1981554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=80,759 (54%)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579B7A-22A9-5946-A7D3-34862415F4FE}"/>
              </a:ext>
            </a:extLst>
          </p:cNvPr>
          <p:cNvSpPr/>
          <p:nvPr/>
        </p:nvSpPr>
        <p:spPr>
          <a:xfrm>
            <a:off x="2512368" y="1633364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=148,704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52CADC-F4BC-EA4C-A90C-776808EB1822}"/>
              </a:ext>
            </a:extLst>
          </p:cNvPr>
          <p:cNvSpPr/>
          <p:nvPr/>
        </p:nvSpPr>
        <p:spPr>
          <a:xfrm>
            <a:off x="7223759" y="4454533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=75,422 (93%)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B579BE-AED5-D6BB-F4CB-13666566D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977" y="3649588"/>
            <a:ext cx="3840974" cy="19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11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46748" y="1106712"/>
            <a:ext cx="61735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30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6240" y="684346"/>
            <a:ext cx="1728192" cy="9938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MGUS/SMM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26499" y="684348"/>
            <a:ext cx="2684751" cy="993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MGUS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98304" y="3128671"/>
            <a:ext cx="1728192" cy="993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</a:t>
            </a: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</a:t>
            </a: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work-up</a:t>
            </a:r>
            <a:endParaRPr kumimoji="0" lang="is-I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52747" y="3128671"/>
            <a:ext cx="2232248" cy="993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IMWG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Recommendations</a:t>
            </a:r>
            <a:endParaRPr kumimoji="0" lang="is-I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4510" y="3122944"/>
            <a:ext cx="1728192" cy="993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Intensive</a:t>
            </a: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24253" y="2524217"/>
            <a:ext cx="180051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0"/>
          </p:cNvCxnSpPr>
          <p:nvPr/>
        </p:nvCxnSpPr>
        <p:spPr>
          <a:xfrm flipH="1">
            <a:off x="4262401" y="2546897"/>
            <a:ext cx="1771142" cy="5817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0"/>
          </p:cNvCxnSpPr>
          <p:nvPr/>
        </p:nvCxnSpPr>
        <p:spPr>
          <a:xfrm>
            <a:off x="6468871" y="2849041"/>
            <a:ext cx="0" cy="279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11614" y="1532918"/>
            <a:ext cx="1314541" cy="127348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5000" b="0" i="0" u="none" strike="noStrike" kern="1200" cap="none" spc="0" normalizeH="0" baseline="0" noProof="0" dirty="0">
                <a:ln>
                  <a:noFill/>
                </a:ln>
                <a:solidFill>
                  <a:srgbClr val="512E7E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54693" y="646412"/>
            <a:ext cx="2376264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64479" y="646412"/>
            <a:ext cx="2091962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88327" y="1544207"/>
            <a:ext cx="1728192" cy="993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Smoldering </a:t>
            </a: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myeloma</a:t>
            </a:r>
            <a:endParaRPr kumimoji="0" lang="is-IS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07568" y="1484784"/>
            <a:ext cx="2091962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17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DF2D00-E379-4D08-8F5A-CAF06219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Gagnagrunnar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D0585A-2A4C-4FF0-9A35-337251C6B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Patient Registry</a:t>
            </a:r>
          </a:p>
          <a:p>
            <a:pPr lvl="1"/>
            <a:r>
              <a:rPr lang="en-US" sz="2400" dirty="0"/>
              <a:t>8,996,659 primary care visits</a:t>
            </a:r>
          </a:p>
          <a:p>
            <a:pPr lvl="1"/>
            <a:r>
              <a:rPr lang="en-US" sz="2400" dirty="0"/>
              <a:t>1,239,285 outpatient clinic visits since 2000 </a:t>
            </a:r>
          </a:p>
          <a:p>
            <a:pPr lvl="1"/>
            <a:r>
              <a:rPr lang="en-US" sz="2400" dirty="0"/>
              <a:t>192,236 hospital admissions since 1990</a:t>
            </a:r>
          </a:p>
          <a:p>
            <a:r>
              <a:rPr lang="en-US" sz="2400" dirty="0"/>
              <a:t>Cancer Registry</a:t>
            </a:r>
          </a:p>
          <a:p>
            <a:pPr lvl="1"/>
            <a:r>
              <a:rPr lang="en-US" sz="2400" dirty="0"/>
              <a:t>11,139 cancers for our participants</a:t>
            </a:r>
          </a:p>
          <a:p>
            <a:r>
              <a:rPr lang="en-US" sz="2400" dirty="0"/>
              <a:t>Laboratory Registry</a:t>
            </a:r>
          </a:p>
          <a:p>
            <a:pPr lvl="1"/>
            <a:r>
              <a:rPr lang="en-US" sz="2400" dirty="0"/>
              <a:t>Every laboratory test performed on participants ever</a:t>
            </a:r>
          </a:p>
          <a:p>
            <a:r>
              <a:rPr lang="en-US" sz="2400" dirty="0"/>
              <a:t>Prescription Registry</a:t>
            </a:r>
          </a:p>
          <a:p>
            <a:pPr lvl="1"/>
            <a:r>
              <a:rPr lang="en-US" sz="2400" dirty="0"/>
              <a:t>21,553,672 prescriptions in the dataset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B20B6F-FC81-6692-3DCD-01E499C427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1724" y="1340768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93807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/>
          <p:nvPr/>
        </p:nvSpPr>
        <p:spPr>
          <a:xfrm>
            <a:off x="2946748" y="3142776"/>
            <a:ext cx="61735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E7E"/>
              </a:buClr>
              <a:buSzPts val="3000"/>
              <a:buFont typeface="Calibri"/>
              <a:buNone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3"/>
          <p:cNvSpPr/>
          <p:nvPr/>
        </p:nvSpPr>
        <p:spPr>
          <a:xfrm>
            <a:off x="8675368" y="2672218"/>
            <a:ext cx="2139583" cy="12570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ACDA"/>
              </a:gs>
              <a:gs pos="35000">
                <a:srgbClr val="CFC6E4"/>
              </a:gs>
              <a:gs pos="100000">
                <a:srgbClr val="EBE8F6"/>
              </a:gs>
            </a:gsLst>
            <a:lin ang="16200000" scaled="0"/>
          </a:gradFill>
          <a:ln w="9525" cap="flat" cmpd="sng">
            <a:solidFill>
              <a:srgbClr val="4E2A7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Previously known MGUS excluded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N=237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3"/>
          <p:cNvSpPr/>
          <p:nvPr/>
        </p:nvSpPr>
        <p:spPr>
          <a:xfrm>
            <a:off x="5126499" y="2720412"/>
            <a:ext cx="2684751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3,725 with MGUS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3"/>
          <p:cNvSpPr/>
          <p:nvPr/>
        </p:nvSpPr>
        <p:spPr>
          <a:xfrm>
            <a:off x="3215680" y="5164735"/>
            <a:ext cx="1910816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 further work-up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N=1,164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3"/>
          <p:cNvSpPr/>
          <p:nvPr/>
        </p:nvSpPr>
        <p:spPr>
          <a:xfrm>
            <a:off x="5352747" y="5164735"/>
            <a:ext cx="2232248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IMWG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Recommendations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N=1,159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3"/>
          <p:cNvSpPr/>
          <p:nvPr/>
        </p:nvSpPr>
        <p:spPr>
          <a:xfrm>
            <a:off x="7824509" y="5159008"/>
            <a:ext cx="1862449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Intensive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N=1,164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3" name="Google Shape;493;p13"/>
          <p:cNvCxnSpPr/>
          <p:nvPr/>
        </p:nvCxnSpPr>
        <p:spPr>
          <a:xfrm>
            <a:off x="6924253" y="4560281"/>
            <a:ext cx="1800518" cy="57606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4" name="Google Shape;494;p13"/>
          <p:cNvCxnSpPr>
            <a:endCxn id="490" idx="0"/>
          </p:cNvCxnSpPr>
          <p:nvPr/>
        </p:nvCxnSpPr>
        <p:spPr>
          <a:xfrm flipH="1">
            <a:off x="4171088" y="4583035"/>
            <a:ext cx="1862400" cy="581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5" name="Google Shape;495;p13"/>
          <p:cNvCxnSpPr>
            <a:endCxn id="491" idx="0"/>
          </p:cNvCxnSpPr>
          <p:nvPr/>
        </p:nvCxnSpPr>
        <p:spPr>
          <a:xfrm>
            <a:off x="6468871" y="4885135"/>
            <a:ext cx="0" cy="279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96" name="Google Shape;496;p13"/>
          <p:cNvSpPr/>
          <p:nvPr/>
        </p:nvSpPr>
        <p:spPr>
          <a:xfrm>
            <a:off x="5811614" y="3568982"/>
            <a:ext cx="1314541" cy="1273489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5000" b="0" i="0" u="none" strike="noStrike" kern="1200" cap="none" spc="0" normalizeH="0" baseline="0" noProof="0">
                <a:ln>
                  <a:noFill/>
                </a:ln>
                <a:solidFill>
                  <a:srgbClr val="2817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</a:t>
            </a: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3"/>
          <p:cNvSpPr/>
          <p:nvPr/>
        </p:nvSpPr>
        <p:spPr>
          <a:xfrm>
            <a:off x="2313247" y="3050609"/>
            <a:ext cx="1728192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 </a:t>
            </a: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myeloma</a:t>
            </a: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N=28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8" name="Google Shape;498;p13"/>
          <p:cNvCxnSpPr/>
          <p:nvPr/>
        </p:nvCxnSpPr>
        <p:spPr>
          <a:xfrm flipH="1">
            <a:off x="4203706" y="3210728"/>
            <a:ext cx="814325" cy="25346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99" name="Google Shape;499;p13"/>
          <p:cNvSpPr txBox="1"/>
          <p:nvPr/>
        </p:nvSpPr>
        <p:spPr>
          <a:xfrm>
            <a:off x="2395368" y="4082726"/>
            <a:ext cx="13225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*FLC ratio &gt;100 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M-protein &gt;30 g/L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0" name="Google Shape;500;p13"/>
          <p:cNvCxnSpPr/>
          <p:nvPr/>
        </p:nvCxnSpPr>
        <p:spPr>
          <a:xfrm>
            <a:off x="7885177" y="3054478"/>
            <a:ext cx="716319" cy="579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6" name="Google Shape;466;p10">
            <a:extLst>
              <a:ext uri="{FF2B5EF4-FFF2-40B4-BE49-F238E27FC236}">
                <a16:creationId xmlns:a16="http://schemas.microsoft.com/office/drawing/2014/main" xmlns="" id="{663F36F8-1786-609F-C05F-898A30EDC3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376" y="507817"/>
            <a:ext cx="1130525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s-IS" dirty="0"/>
              <a:t>The iStopMM </a:t>
            </a:r>
            <a:r>
              <a:rPr lang="is-IS" dirty="0" err="1"/>
              <a:t>study</a:t>
            </a:r>
            <a:endParaRPr dirty="0"/>
          </a:p>
        </p:txBody>
      </p:sp>
      <p:cxnSp>
        <p:nvCxnSpPr>
          <p:cNvPr id="17" name="Google Shape;467;p10">
            <a:extLst>
              <a:ext uri="{FF2B5EF4-FFF2-40B4-BE49-F238E27FC236}">
                <a16:creationId xmlns:a16="http://schemas.microsoft.com/office/drawing/2014/main" xmlns="" id="{EBBC70EF-F670-F484-226E-6FB02294F0F1}"/>
              </a:ext>
            </a:extLst>
          </p:cNvPr>
          <p:cNvCxnSpPr/>
          <p:nvPr/>
        </p:nvCxnSpPr>
        <p:spPr>
          <a:xfrm>
            <a:off x="4508016" y="1314017"/>
            <a:ext cx="3456384" cy="0"/>
          </a:xfrm>
          <a:prstGeom prst="straightConnector1">
            <a:avLst/>
          </a:prstGeom>
          <a:noFill/>
          <a:ln w="38100" cap="flat" cmpd="sng">
            <a:solidFill>
              <a:srgbClr val="91D8C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489;p13">
            <a:extLst>
              <a:ext uri="{FF2B5EF4-FFF2-40B4-BE49-F238E27FC236}">
                <a16:creationId xmlns:a16="http://schemas.microsoft.com/office/drawing/2014/main" xmlns="" id="{70BFD026-451C-E782-12C4-FE3BB031A9E7}"/>
              </a:ext>
            </a:extLst>
          </p:cNvPr>
          <p:cNvSpPr/>
          <p:nvPr/>
        </p:nvSpPr>
        <p:spPr>
          <a:xfrm>
            <a:off x="5132595" y="1421964"/>
            <a:ext cx="2684751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80,759 </a:t>
            </a:r>
            <a:r>
              <a:rPr kumimoji="0" lang="is-I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participants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4B69F16-5EA3-AEB1-CFDE-3733AC81A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065" y="686359"/>
            <a:ext cx="1195206" cy="1195206"/>
          </a:xfrm>
          <a:prstGeom prst="rect">
            <a:avLst/>
          </a:prstGeom>
        </p:spPr>
      </p:pic>
      <p:pic>
        <p:nvPicPr>
          <p:cNvPr id="20" name="Picture 4" descr="http://image.slidesharecdn.com/managementofmyeloma-130829053408-phpapp01/95/management-of-multiple-myeloma-14-638.jpg?cb=1377772566">
            <a:extLst>
              <a:ext uri="{FF2B5EF4-FFF2-40B4-BE49-F238E27FC236}">
                <a16:creationId xmlns:a16="http://schemas.microsoft.com/office/drawing/2014/main" xmlns="" id="{A70CD165-10F4-D050-DFD5-AE543521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55" y="1522749"/>
            <a:ext cx="2012671" cy="15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525E3778-512A-B04D-CAB1-F72BBA39B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74642" y="919860"/>
          <a:ext cx="521795" cy="171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r:id="rId6" imgW="2190476" imgH="7238095" progId="">
                  <p:embed/>
                </p:oleObj>
              </mc:Choice>
              <mc:Fallback>
                <p:oleObj r:id="rId6" imgW="2190476" imgH="7238095" progId="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xmlns="" id="{525E3778-512A-B04D-CAB1-F72BBA39BA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642" y="919860"/>
                        <a:ext cx="521795" cy="171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Google Shape;495;p13">
            <a:extLst>
              <a:ext uri="{FF2B5EF4-FFF2-40B4-BE49-F238E27FC236}">
                <a16:creationId xmlns:a16="http://schemas.microsoft.com/office/drawing/2014/main" xmlns="" id="{DF2A8CE5-BADE-24F9-DB1B-94702E889894}"/>
              </a:ext>
            </a:extLst>
          </p:cNvPr>
          <p:cNvCxnSpPr/>
          <p:nvPr/>
        </p:nvCxnSpPr>
        <p:spPr>
          <a:xfrm>
            <a:off x="6407911" y="2440812"/>
            <a:ext cx="0" cy="279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" name="Google Shape;494;p13">
            <a:extLst>
              <a:ext uri="{FF2B5EF4-FFF2-40B4-BE49-F238E27FC236}">
                <a16:creationId xmlns:a16="http://schemas.microsoft.com/office/drawing/2014/main" xmlns="" id="{E80257A5-4B33-9518-B751-0C85BF95891F}"/>
              </a:ext>
            </a:extLst>
          </p:cNvPr>
          <p:cNvCxnSpPr>
            <a:cxnSpLocks/>
          </p:cNvCxnSpPr>
          <p:nvPr/>
        </p:nvCxnSpPr>
        <p:spPr>
          <a:xfrm>
            <a:off x="4102608" y="2340864"/>
            <a:ext cx="2127504" cy="195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6" name="Google Shape;465;p10">
            <a:extLst>
              <a:ext uri="{FF2B5EF4-FFF2-40B4-BE49-F238E27FC236}">
                <a16:creationId xmlns:a16="http://schemas.microsoft.com/office/drawing/2014/main" xmlns="" id="{E5619735-7AED-41A1-154D-6BAE3949A39C}"/>
              </a:ext>
            </a:extLst>
          </p:cNvPr>
          <p:cNvSpPr txBox="1"/>
          <p:nvPr/>
        </p:nvSpPr>
        <p:spPr>
          <a:xfrm>
            <a:off x="695400" y="6309320"/>
            <a:ext cx="54068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20"/>
              </a:buClr>
              <a:buSzPts val="1400"/>
              <a:buFont typeface="Arial"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0C232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Rögnvaldsson S et al. </a:t>
            </a:r>
            <a:r>
              <a:rPr kumimoji="0" lang="is-I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232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Blood</a:t>
            </a: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0C232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s-I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C232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Cancer</a:t>
            </a: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0C232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Journal 2021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28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EB26A-40E8-2DEE-EBC7-54405175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1F9C74-5D22-F79B-DEF9-F17E9AC24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E748867-7199-154F-ADC1-E8B0D9CBB52F}"/>
              </a:ext>
            </a:extLst>
          </p:cNvPr>
          <p:cNvGrpSpPr/>
          <p:nvPr/>
        </p:nvGrpSpPr>
        <p:grpSpPr>
          <a:xfrm>
            <a:off x="2927648" y="620688"/>
            <a:ext cx="5616624" cy="5976663"/>
            <a:chOff x="0" y="-247910"/>
            <a:chExt cx="3185160" cy="4115310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xmlns="" id="{E8981AE4-9F55-0E9E-20A6-01E998240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05" y="3309240"/>
              <a:ext cx="3150870" cy="5581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56565B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Table 1. Data in iStopMM databases and proportion of target population coverd. Only a subset is eligible for imaging or bone marrow. NA=Not Applicable or Not Available. *=17 had died before follow-up invitation.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992CF50-BC48-610F-6F89-8A800D766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" b="15"/>
            <a:stretch>
              <a:fillRect/>
            </a:stretch>
          </p:blipFill>
          <p:spPr bwMode="auto">
            <a:xfrm>
              <a:off x="0" y="-247910"/>
              <a:ext cx="3185160" cy="32531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633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D01D2-B2E1-4B48-8146-EEB82EFD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281383"/>
            <a:ext cx="5544616" cy="991122"/>
          </a:xfrm>
        </p:spPr>
        <p:txBody>
          <a:bodyPr>
            <a:normAutofit/>
          </a:bodyPr>
          <a:lstStyle/>
          <a:p>
            <a:pPr algn="ctr"/>
            <a:r>
              <a:rPr lang="is-IS" sz="2800" b="0" dirty="0"/>
              <a:t>Lífsýnasafn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9047" y="1437889"/>
            <a:ext cx="5978805" cy="720080"/>
          </a:xfrm>
        </p:spPr>
        <p:txBody>
          <a:bodyPr>
            <a:normAutofit lnSpcReduction="10000"/>
          </a:bodyPr>
          <a:lstStyle/>
          <a:p>
            <a:r>
              <a:rPr lang="is-IS" sz="2000" b="1" dirty="0">
                <a:solidFill>
                  <a:schemeClr val="bg1"/>
                </a:solidFill>
              </a:rPr>
              <a:t>Bone marrow &gt; 3000 samples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</a:rPr>
              <a:t>BM biopsy -&gt; formalin fixed </a:t>
            </a:r>
            <a:endParaRPr lang="is-IS" sz="2000" b="1" dirty="0">
              <a:solidFill>
                <a:schemeClr val="bg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s-IS" dirty="0"/>
          </a:p>
        </p:txBody>
      </p:sp>
      <p:pic>
        <p:nvPicPr>
          <p:cNvPr id="5" name="Content Placeholder 4" descr="Myndaniðurstaða fyrir bone marrow smear slides">
            <a:extLst>
              <a:ext uri="{FF2B5EF4-FFF2-40B4-BE49-F238E27FC236}">
                <a16:creationId xmlns:a16="http://schemas.microsoft.com/office/drawing/2014/main" xmlns="" id="{50FDCA17-573E-4644-BE63-C23A3474C55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349" y="1556793"/>
            <a:ext cx="1093855" cy="122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www.megro.de/media/catalog/product/cache/5/image/9df78eab33525d08d6e5fb8d27136e95/b/e/bec_47559.jpg.jpg">
            <a:extLst>
              <a:ext uri="{FF2B5EF4-FFF2-40B4-BE49-F238E27FC236}">
                <a16:creationId xmlns:a16="http://schemas.microsoft.com/office/drawing/2014/main" xmlns="" id="{B91BBB3C-BCE6-4F60-936F-1437D4B5983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6" r="36078"/>
          <a:stretch/>
        </p:blipFill>
        <p:spPr bwMode="auto">
          <a:xfrm>
            <a:off x="5562890" y="3113582"/>
            <a:ext cx="553446" cy="147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megro.de/media/catalog/product/cache/5/image/9df78eab33525d08d6e5fb8d27136e95/b/e/bec_40221.jpg.jpg">
            <a:extLst>
              <a:ext uri="{FF2B5EF4-FFF2-40B4-BE49-F238E27FC236}">
                <a16:creationId xmlns:a16="http://schemas.microsoft.com/office/drawing/2014/main" xmlns="" id="{EAC71654-3D5F-45A8-8723-E0B273A7DC6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5" t="-977" r="32173" b="7756"/>
          <a:stretch/>
        </p:blipFill>
        <p:spPr bwMode="auto">
          <a:xfrm>
            <a:off x="6163416" y="3113582"/>
            <a:ext cx="450477" cy="168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paXgene tube">
            <a:extLst>
              <a:ext uri="{FF2B5EF4-FFF2-40B4-BE49-F238E27FC236}">
                <a16:creationId xmlns:a16="http://schemas.microsoft.com/office/drawing/2014/main" xmlns="" id="{378A7439-1B17-4675-9DD5-1FC0641C913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93" y="3263346"/>
            <a:ext cx="1705128" cy="172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Greiner #454243 - Tube SST w/Pulltop 2.5ml 1200/Ca">
            <a:extLst>
              <a:ext uri="{FF2B5EF4-FFF2-40B4-BE49-F238E27FC236}">
                <a16:creationId xmlns:a16="http://schemas.microsoft.com/office/drawing/2014/main" xmlns="" id="{85715BB5-417B-483E-BC42-F1BCC61E3CF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4"/>
          <a:stretch/>
        </p:blipFill>
        <p:spPr bwMode="auto">
          <a:xfrm rot="5400000">
            <a:off x="6618226" y="3591187"/>
            <a:ext cx="1533808" cy="87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Image result for urine specimen tubes">
            <a:extLst>
              <a:ext uri="{FF2B5EF4-FFF2-40B4-BE49-F238E27FC236}">
                <a16:creationId xmlns:a16="http://schemas.microsoft.com/office/drawing/2014/main" xmlns="" id="{2C7A320C-7E6D-4EC5-9494-644E1B6783C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3212976"/>
            <a:ext cx="757234" cy="173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pt tubes">
            <a:extLst>
              <a:ext uri="{FF2B5EF4-FFF2-40B4-BE49-F238E27FC236}">
                <a16:creationId xmlns:a16="http://schemas.microsoft.com/office/drawing/2014/main" xmlns="" id="{AC4AA291-DF5C-423E-B2EB-5FBE2D68CB2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766676" y="4027670"/>
            <a:ext cx="1800058" cy="31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www.megro.de/media/catalog/product/cache/5/image/9df78eab33525d08d6e5fb8d27136e95/b/e/bec_40221.jpg.jpg">
            <a:extLst>
              <a:ext uri="{FF2B5EF4-FFF2-40B4-BE49-F238E27FC236}">
                <a16:creationId xmlns:a16="http://schemas.microsoft.com/office/drawing/2014/main" xmlns="" id="{EAC71654-3D5F-45A8-8723-E0B273A7DC6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5" t="-977" r="23816" b="977"/>
          <a:stretch/>
        </p:blipFill>
        <p:spPr bwMode="auto">
          <a:xfrm>
            <a:off x="9318140" y="1366156"/>
            <a:ext cx="450268" cy="155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xmlns="" id="{121A816B-2CA2-4257-AF2E-F20CA7EA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1644927"/>
            <a:ext cx="866237" cy="104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ttp://www.megro.de/media/catalog/product/cache/5/image/9df78eab33525d08d6e5fb8d27136e95/b/e/bec_40221.jpg.jpg">
            <a:extLst>
              <a:ext uri="{FF2B5EF4-FFF2-40B4-BE49-F238E27FC236}">
                <a16:creationId xmlns:a16="http://schemas.microsoft.com/office/drawing/2014/main" xmlns="" id="{14353902-D651-4045-B498-FCE9D60FF80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5" t="-977" r="32173" b="7756"/>
          <a:stretch/>
        </p:blipFill>
        <p:spPr bwMode="auto">
          <a:xfrm>
            <a:off x="6495591" y="3113582"/>
            <a:ext cx="450477" cy="16835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91543" y="2130065"/>
            <a:ext cx="5978805" cy="512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 smear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91542" y="2528901"/>
            <a:ext cx="5978805" cy="41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 </a:t>
            </a:r>
            <a:r>
              <a:rPr kumimoji="0" lang="is-I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aspirate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-&gt; plasma + </a:t>
            </a:r>
            <a:r>
              <a:rPr kumimoji="0" lang="is-I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sorting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is-IS" sz="1900" b="1" i="0" u="none" strike="noStrike" kern="1200" cap="none" spc="0" normalizeH="0" baseline="0" noProof="0" dirty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91542" y="2673603"/>
            <a:ext cx="5978805" cy="1004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is-IS" sz="1900" b="1" i="0" u="none" strike="noStrike" kern="1200" cap="none" spc="0" normalizeH="0" baseline="0" noProof="0" dirty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</a:t>
            </a:r>
            <a:r>
              <a:rPr kumimoji="0" lang="is-IS" sz="2000" b="1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s-I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is-IS" sz="2000" b="1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s-I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</a:t>
            </a:r>
            <a:endParaRPr kumimoji="0" lang="is-IS" sz="2000" b="1" i="0" u="none" strike="noStrike" kern="1200" cap="none" spc="0" normalizeH="0" baseline="0" noProof="0" dirty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LiHep plasma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91540" y="3608581"/>
            <a:ext cx="5978805" cy="123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 free Plasma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Buffy coat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EDTA </a:t>
            </a:r>
            <a:r>
              <a:rPr kumimoji="0" lang="is-I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tube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is-I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DeCode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99047" y="4639190"/>
            <a:ext cx="5978805" cy="42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Serum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91539" y="4964145"/>
            <a:ext cx="5978805" cy="45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Mononuclear cells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84031" y="5299492"/>
            <a:ext cx="5978805" cy="426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PAXgene tube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xmlns="" id="{6793B895-8D66-484A-877E-C522DE6A5B11}"/>
              </a:ext>
            </a:extLst>
          </p:cNvPr>
          <p:cNvSpPr txBox="1">
            <a:spLocks/>
          </p:cNvSpPr>
          <p:nvPr/>
        </p:nvSpPr>
        <p:spPr>
          <a:xfrm>
            <a:off x="1980605" y="5652271"/>
            <a:ext cx="5339532" cy="426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Urine</a:t>
            </a:r>
            <a:r>
              <a:rPr kumimoji="0" lang="is-IS" sz="20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12E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s-IS" sz="1400" b="0" i="0" u="none" strike="noStrike" kern="1200" cap="none" spc="0" normalizeH="0" baseline="0" noProof="0" dirty="0">
              <a:ln>
                <a:noFill/>
              </a:ln>
              <a:solidFill>
                <a:srgbClr val="56565B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9FDF029-2B0E-40F5-3524-FDD2B66821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1724" y="1340768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5656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Chart, line chart&#10;&#10;Description automatically generated">
            <a:extLst>
              <a:ext uri="{FF2B5EF4-FFF2-40B4-BE49-F238E27FC236}">
                <a16:creationId xmlns:a16="http://schemas.microsoft.com/office/drawing/2014/main" xmlns="" id="{2CA9EF53-8F4E-3AA4-698F-D478BD822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2495" r="865" b="4609"/>
          <a:stretch/>
        </p:blipFill>
        <p:spPr>
          <a:xfrm>
            <a:off x="587137" y="571592"/>
            <a:ext cx="7309063" cy="564550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E64375-A73D-D2DE-9A69-86B62663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216" y="620688"/>
            <a:ext cx="3543608" cy="5645502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 err="1"/>
              <a:t>Algengi</a:t>
            </a:r>
            <a:r>
              <a:rPr lang="en-US" b="1" dirty="0"/>
              <a:t> MGUS</a:t>
            </a:r>
            <a:endParaRPr lang="is-IS" b="1" dirty="0"/>
          </a:p>
        </p:txBody>
      </p:sp>
    </p:spTree>
    <p:extLst>
      <p:ext uri="{BB962C8B-B14F-4D97-AF65-F5344CB8AC3E}">
        <p14:creationId xmlns:p14="http://schemas.microsoft.com/office/powerpoint/2010/main" val="3681661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735" y="377230"/>
            <a:ext cx="9664117" cy="2763738"/>
          </a:xfrm>
        </p:spPr>
        <p:txBody>
          <a:bodyPr>
            <a:normAutofit/>
          </a:bodyPr>
          <a:lstStyle/>
          <a:p>
            <a:r>
              <a:rPr lang="da-DK" sz="4000" dirty="0" err="1"/>
              <a:t>Prevalence</a:t>
            </a:r>
            <a:r>
              <a:rPr lang="da-DK" sz="4000" dirty="0"/>
              <a:t> of </a:t>
            </a:r>
            <a:r>
              <a:rPr lang="da-DK" sz="4000" dirty="0" err="1"/>
              <a:t>Smoldering</a:t>
            </a:r>
            <a:r>
              <a:rPr lang="da-DK" sz="4000" dirty="0"/>
              <a:t> Multiple </a:t>
            </a:r>
            <a:r>
              <a:rPr lang="da-DK" sz="4000" dirty="0" err="1"/>
              <a:t>Myeloma</a:t>
            </a:r>
            <a:r>
              <a:rPr lang="da-DK" sz="4000" dirty="0"/>
              <a:t>:</a:t>
            </a:r>
            <a:r>
              <a:rPr lang="da-DK" sz="3600" dirty="0"/>
              <a:t/>
            </a:r>
            <a:br>
              <a:rPr lang="da-DK" sz="3600" dirty="0"/>
            </a:br>
            <a:r>
              <a:rPr lang="da-DK" sz="4000" dirty="0" err="1"/>
              <a:t>Results</a:t>
            </a:r>
            <a:r>
              <a:rPr lang="da-DK" sz="4000" dirty="0"/>
              <a:t> from the </a:t>
            </a:r>
            <a:r>
              <a:rPr lang="da-DK" sz="4000" dirty="0" err="1"/>
              <a:t>iStopMM</a:t>
            </a:r>
            <a:r>
              <a:rPr lang="da-DK" sz="4000" dirty="0"/>
              <a:t> </a:t>
            </a:r>
            <a:r>
              <a:rPr lang="da-DK" sz="4000" dirty="0" err="1"/>
              <a:t>study</a:t>
            </a:r>
            <a:endParaRPr lang="is-IS" sz="2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343" y="3140968"/>
            <a:ext cx="10798629" cy="310625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6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Sigrún Thorsteinsdóttir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1,2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Gauti K Gíslason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Thor Aspelund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3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Sæmundur Rögnvaldsson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Jón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Þórir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Óskarsson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Íris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Pétursdóttir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Jón K Sigurðsson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Guðrún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Á Sigurðardóttir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Ásdís R Þórðardóttir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Brynjar Viðarsson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Páll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T Önundarson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Bjarni A Agnarsson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Margrét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Sigurðardóttir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Ingunn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Þorsteinsdóttir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Ísleifur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Ólafsson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Elías Eyþórsson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Ásbjörn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Jónsson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is-I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Petros Kampanis</a:t>
            </a:r>
            <a:r>
              <a:rPr lang="is-I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5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Malin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Hulcrantz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6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Brian GM Durie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7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</a:t>
            </a:r>
            <a:r>
              <a:rPr lang="en-US" sz="6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Thorvardur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 J Löve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Stephen Harding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5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Ola Landgren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8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, Sigurður Y Kristinsson</a:t>
            </a:r>
            <a:r>
              <a:rPr lang="en-US" sz="6400" baseline="30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dvTimes"/>
              </a:rPr>
              <a:t>1,4</a:t>
            </a:r>
            <a:r>
              <a:rPr lang="en-US" sz="6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>
              <a:lnSpc>
                <a:spcPct val="107000"/>
              </a:lnSpc>
            </a:pPr>
            <a:endParaRPr lang="en-US" sz="4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Faculty of Medicine, University of Iceland, Reykjavík, Iceland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Hematology, </a:t>
            </a:r>
            <a:r>
              <a:rPr lang="en-US" sz="4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Rigshospitalet</a:t>
            </a: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Copenhagen, Denmark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 Health Sciences, University of Iceland, Reykjavík, Iceland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44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Landspítali</a:t>
            </a: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University Hospital, Reykjavík Iceland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Binding Site, Birmingham, West Midlands, UK.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Memorial Sloan Kettering Cancer Center, New York, NY, USA.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is-I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Cedar-Sinai Samual Oschin Cancer Center, Los Angeles, CA, USA</a:t>
            </a:r>
            <a:endParaRPr lang="en-US" sz="4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44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Sylvester Comprehensive Cancer Center, University of Miami, Miami, FL, USA</a:t>
            </a:r>
          </a:p>
          <a:p>
            <a:pPr lvl="0">
              <a:spcBef>
                <a:spcPct val="0"/>
              </a:spcBef>
            </a:pPr>
            <a:endParaRPr lang="is-I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2420888"/>
            <a:ext cx="7559040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82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xmlns="" id="{00CD3D63-0FC1-41B6-B01C-7C32D648D7D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6952" r="25629" b="8710"/>
          <a:stretch/>
        </p:blipFill>
        <p:spPr bwMode="auto">
          <a:xfrm>
            <a:off x="2293443" y="1776173"/>
            <a:ext cx="5554610" cy="4354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CE5F012-4990-4DB1-8F37-CBF4C911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509508"/>
            <a:ext cx="9593263" cy="1009650"/>
          </a:xfrm>
        </p:spPr>
        <p:txBody>
          <a:bodyPr/>
          <a:lstStyle/>
          <a:p>
            <a:r>
              <a:rPr lang="is-IS" dirty="0">
                <a:solidFill>
                  <a:schemeClr val="accent1"/>
                </a:solidFill>
                <a:latin typeface="+mn-lt"/>
                <a:ea typeface="Jost Medium" pitchFamily="2" charset="0"/>
              </a:rPr>
              <a:t>Mallandi mergæxli er algengt</a:t>
            </a:r>
            <a:endParaRPr lang="en-US" dirty="0">
              <a:solidFill>
                <a:schemeClr val="accent1"/>
              </a:solidFill>
              <a:latin typeface="+mn-lt"/>
              <a:ea typeface="Jost Mediu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EB8258-A105-4613-ACA0-78387CAE8278}"/>
              </a:ext>
            </a:extLst>
          </p:cNvPr>
          <p:cNvSpPr txBox="1"/>
          <p:nvPr/>
        </p:nvSpPr>
        <p:spPr>
          <a:xfrm>
            <a:off x="7848053" y="2097358"/>
            <a:ext cx="36485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Jost Medium" pitchFamily="2" charset="0"/>
                <a:cs typeface="+mn-cs"/>
              </a:rPr>
              <a:t>SMM hjá einstaklingum 40 ára og eldri er 0.5%</a:t>
            </a:r>
            <a:endParaRPr kumimoji="0" lang="is-IS" sz="3200" b="0" i="0" u="none" strike="noStrike" kern="1200" cap="none" spc="0" normalizeH="0" baseline="0" noProof="0" dirty="0">
              <a:ln>
                <a:noFill/>
              </a:ln>
              <a:solidFill>
                <a:srgbClr val="512E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B263701-403D-4628-BD4F-AEBDAF51B705}"/>
              </a:ext>
            </a:extLst>
          </p:cNvPr>
          <p:cNvSpPr txBox="1">
            <a:spLocks noGrp="1"/>
          </p:cNvSpPr>
          <p:nvPr/>
        </p:nvSpPr>
        <p:spPr bwMode="auto">
          <a:xfrm>
            <a:off x="617620" y="6388100"/>
            <a:ext cx="555461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38" tIns="50718" rIns="101438" bIns="5071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0143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is-IS" sz="15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itchFamily="34" charset="-128"/>
                <a:cs typeface="+mn-cs"/>
              </a:rPr>
              <a:t>Thorsteinsdottir S et al. Nat Med 2023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3F3AF419-AFCB-EFDE-52A1-6925308CF2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1724" y="1340768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9295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s-IS" altLang="is-IS" dirty="0"/>
              <a:t>M</a:t>
            </a:r>
            <a:r>
              <a:rPr lang="is-IS" altLang="is-IS" cap="none" dirty="0"/>
              <a:t>ergæxli</a:t>
            </a:r>
            <a:endParaRPr lang="en-GB" altLang="is-IS" cap="none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s-IS" altLang="is-IS" dirty="0"/>
          </a:p>
          <a:p>
            <a:pPr eaLnBrk="1" hangingPunct="1"/>
            <a:r>
              <a:rPr lang="is-IS" altLang="is-IS" dirty="0"/>
              <a:t>10% af öllum illkynja blóðsjúkdómum sem greinast</a:t>
            </a:r>
          </a:p>
          <a:p>
            <a:pPr eaLnBrk="1" hangingPunct="1"/>
            <a:r>
              <a:rPr lang="is-IS" altLang="is-IS" dirty="0"/>
              <a:t>Tíðni eykst með aldri, meðalaldur 72 ára við greiningu</a:t>
            </a:r>
          </a:p>
        </p:txBody>
      </p:sp>
    </p:spTree>
    <p:extLst>
      <p:ext uri="{BB962C8B-B14F-4D97-AF65-F5344CB8AC3E}">
        <p14:creationId xmlns:p14="http://schemas.microsoft.com/office/powerpoint/2010/main" val="2138931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4"/>
          <p:cNvSpPr txBox="1"/>
          <p:nvPr/>
        </p:nvSpPr>
        <p:spPr>
          <a:xfrm>
            <a:off x="2946748" y="1106712"/>
            <a:ext cx="61735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E7E"/>
              </a:buClr>
              <a:buSzPts val="3000"/>
              <a:buFont typeface="Calibri"/>
              <a:buNone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4"/>
          <p:cNvSpPr/>
          <p:nvPr/>
        </p:nvSpPr>
        <p:spPr>
          <a:xfrm>
            <a:off x="8675368" y="636154"/>
            <a:ext cx="2139583" cy="12570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ACDA"/>
              </a:gs>
              <a:gs pos="35000">
                <a:srgbClr val="CFC6E4"/>
              </a:gs>
              <a:gs pos="100000">
                <a:srgbClr val="EBE8F6"/>
              </a:gs>
            </a:gsLst>
            <a:lin ang="16200000" scaled="0"/>
          </a:gradFill>
          <a:ln w="9525" cap="flat" cmpd="sng">
            <a:solidFill>
              <a:srgbClr val="4E2A7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Previously known MGUS excluded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N=237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4"/>
          <p:cNvSpPr/>
          <p:nvPr/>
        </p:nvSpPr>
        <p:spPr>
          <a:xfrm>
            <a:off x="5126499" y="684348"/>
            <a:ext cx="2684751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3,725 with MGUS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4"/>
          <p:cNvSpPr/>
          <p:nvPr/>
        </p:nvSpPr>
        <p:spPr>
          <a:xfrm>
            <a:off x="3215680" y="3128671"/>
            <a:ext cx="1910816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 further work-up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N=1,164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4"/>
          <p:cNvSpPr/>
          <p:nvPr/>
        </p:nvSpPr>
        <p:spPr>
          <a:xfrm>
            <a:off x="5352747" y="3128671"/>
            <a:ext cx="2232248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IMWG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Recommendations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N=1,159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4"/>
          <p:cNvSpPr/>
          <p:nvPr/>
        </p:nvSpPr>
        <p:spPr>
          <a:xfrm>
            <a:off x="7824509" y="3122944"/>
            <a:ext cx="1862449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Intensive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N=1,164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1" name="Google Shape;511;p14"/>
          <p:cNvCxnSpPr/>
          <p:nvPr/>
        </p:nvCxnSpPr>
        <p:spPr>
          <a:xfrm>
            <a:off x="6924253" y="2524217"/>
            <a:ext cx="1800518" cy="57606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12" name="Google Shape;512;p14"/>
          <p:cNvCxnSpPr>
            <a:endCxn id="508" idx="0"/>
          </p:cNvCxnSpPr>
          <p:nvPr/>
        </p:nvCxnSpPr>
        <p:spPr>
          <a:xfrm flipH="1">
            <a:off x="4171088" y="2546971"/>
            <a:ext cx="1862400" cy="581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13" name="Google Shape;513;p14"/>
          <p:cNvCxnSpPr>
            <a:endCxn id="509" idx="0"/>
          </p:cNvCxnSpPr>
          <p:nvPr/>
        </p:nvCxnSpPr>
        <p:spPr>
          <a:xfrm>
            <a:off x="6468871" y="2849071"/>
            <a:ext cx="0" cy="279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14" name="Google Shape;514;p14"/>
          <p:cNvSpPr/>
          <p:nvPr/>
        </p:nvSpPr>
        <p:spPr>
          <a:xfrm>
            <a:off x="5811614" y="1532918"/>
            <a:ext cx="1314541" cy="1273489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5000" b="0" i="0" u="none" strike="noStrike" kern="1200" cap="none" spc="0" normalizeH="0" baseline="0" noProof="0">
                <a:ln>
                  <a:noFill/>
                </a:ln>
                <a:solidFill>
                  <a:srgbClr val="2817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</a:t>
            </a:r>
            <a:endParaRPr kumimoji="0" sz="5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4"/>
          <p:cNvSpPr/>
          <p:nvPr/>
        </p:nvSpPr>
        <p:spPr>
          <a:xfrm>
            <a:off x="2313247" y="947489"/>
            <a:ext cx="1728192" cy="99388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CFFFC"/>
              </a:gs>
              <a:gs pos="35000">
                <a:srgbClr val="CFFFFD"/>
              </a:gs>
              <a:gs pos="100000">
                <a:srgbClr val="EAFFFF"/>
              </a:gs>
            </a:gsLst>
            <a:lin ang="16200000" scaled="0"/>
          </a:gradFill>
          <a:ln w="9525" cap="flat" cmpd="sng">
            <a:solidFill>
              <a:srgbClr val="98D5C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 myeloma*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9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N=28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6" name="Google Shape;516;p14"/>
          <p:cNvCxnSpPr/>
          <p:nvPr/>
        </p:nvCxnSpPr>
        <p:spPr>
          <a:xfrm flipH="1">
            <a:off x="4203706" y="1174664"/>
            <a:ext cx="814325" cy="25346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17" name="Google Shape;517;p14"/>
          <p:cNvSpPr txBox="1"/>
          <p:nvPr/>
        </p:nvSpPr>
        <p:spPr>
          <a:xfrm>
            <a:off x="2395368" y="2046662"/>
            <a:ext cx="13225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*FLC ratio &gt;100 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M-protein &gt;30 g/L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8" name="Google Shape;518;p14"/>
          <p:cNvCxnSpPr/>
          <p:nvPr/>
        </p:nvCxnSpPr>
        <p:spPr>
          <a:xfrm>
            <a:off x="7885177" y="1018414"/>
            <a:ext cx="716319" cy="579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53820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is-IS" dirty="0"/>
              <a:t>Mismunur á milli hópanna</a:t>
            </a:r>
            <a:endParaRPr dirty="0"/>
          </a:p>
        </p:txBody>
      </p:sp>
      <p:pic>
        <p:nvPicPr>
          <p:cNvPr id="533" name="Google Shape;533;p16" descr="Chart, bar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616" y="1260147"/>
            <a:ext cx="6768752" cy="493472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6"/>
          <p:cNvSpPr txBox="1"/>
          <p:nvPr/>
        </p:nvSpPr>
        <p:spPr>
          <a:xfrm>
            <a:off x="7896200" y="1299475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133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5" name="Google Shape;535;p16"/>
          <p:cNvSpPr txBox="1"/>
          <p:nvPr/>
        </p:nvSpPr>
        <p:spPr>
          <a:xfrm>
            <a:off x="5935832" y="2501468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92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" name="Google Shape;536;p16"/>
          <p:cNvSpPr txBox="1"/>
          <p:nvPr/>
        </p:nvSpPr>
        <p:spPr>
          <a:xfrm>
            <a:off x="3949060" y="4888824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Google Shape;537;p16"/>
          <p:cNvSpPr txBox="1"/>
          <p:nvPr/>
        </p:nvSpPr>
        <p:spPr>
          <a:xfrm>
            <a:off x="4988124" y="1975965"/>
            <a:ext cx="94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p&lt;0.001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74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0A20E-0FA0-B143-599F-B00113A5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27" y="412938"/>
            <a:ext cx="10972800" cy="854968"/>
          </a:xfrm>
        </p:spPr>
        <p:txBody>
          <a:bodyPr/>
          <a:lstStyle/>
          <a:p>
            <a:r>
              <a:rPr lang="en-US" dirty="0" err="1"/>
              <a:t>Niðurstöður-einkenni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greiningu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EA2D8D-D58F-D48C-0C7C-EBEAD733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702" y="1241115"/>
            <a:ext cx="7537450" cy="454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78D63B-9AD9-E9EC-BF52-204942C50348}"/>
              </a:ext>
            </a:extLst>
          </p:cNvPr>
          <p:cNvSpPr txBox="1"/>
          <p:nvPr/>
        </p:nvSpPr>
        <p:spPr>
          <a:xfrm>
            <a:off x="2144045" y="980728"/>
            <a:ext cx="3159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0.11 95%CI: 0.002-0.96; p=0.03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C1088B-3260-B85E-F679-8AD0327C5C06}"/>
              </a:ext>
            </a:extLst>
          </p:cNvPr>
          <p:cNvSpPr/>
          <p:nvPr/>
        </p:nvSpPr>
        <p:spPr>
          <a:xfrm>
            <a:off x="6097041" y="1172057"/>
            <a:ext cx="739775" cy="45465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5B5A-E807-035E-4801-7609EF25ACD3}"/>
              </a:ext>
            </a:extLst>
          </p:cNvPr>
          <p:cNvSpPr txBox="1"/>
          <p:nvPr/>
        </p:nvSpPr>
        <p:spPr>
          <a:xfrm>
            <a:off x="6877496" y="1340768"/>
            <a:ext cx="368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OR: 0.24 95%CI: 0.05-0.98; p=0.047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C6D47A-6A05-389F-2315-42C65EB806A9}"/>
              </a:ext>
            </a:extLst>
          </p:cNvPr>
          <p:cNvSpPr txBox="1"/>
          <p:nvPr/>
        </p:nvSpPr>
        <p:spPr>
          <a:xfrm>
            <a:off x="1559496" y="5775647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kimun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breytir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ásýnd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mergæxlis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FA1C16-F163-386C-EA51-D9CCE488911E}"/>
              </a:ext>
            </a:extLst>
          </p:cNvPr>
          <p:cNvSpPr/>
          <p:nvPr/>
        </p:nvSpPr>
        <p:spPr>
          <a:xfrm>
            <a:off x="5376961" y="1176644"/>
            <a:ext cx="739775" cy="4546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0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95F19-881B-43B6-B3D3-8A7B6FF1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/>
              <a:t>Meðferð</a:t>
            </a:r>
            <a:r>
              <a:rPr lang="en-GB" sz="3600" dirty="0"/>
              <a:t> í Blóðskimun til bjargar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02510-3D24-434B-B77E-765FB7004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sz="2400" dirty="0"/>
          </a:p>
          <a:p>
            <a:r>
              <a:rPr lang="en-GB" sz="2400" dirty="0"/>
              <a:t>80 </a:t>
            </a:r>
            <a:r>
              <a:rPr lang="en-GB" sz="2400" dirty="0" err="1"/>
              <a:t>sjúklingar</a:t>
            </a:r>
            <a:r>
              <a:rPr lang="en-GB" sz="2400" dirty="0"/>
              <a:t> </a:t>
            </a:r>
            <a:r>
              <a:rPr lang="en-GB" sz="2400" dirty="0" err="1"/>
              <a:t>þegar</a:t>
            </a:r>
            <a:r>
              <a:rPr lang="en-GB" sz="2400" dirty="0"/>
              <a:t> </a:t>
            </a:r>
            <a:r>
              <a:rPr lang="en-GB" sz="2400" dirty="0" err="1"/>
              <a:t>fengið</a:t>
            </a:r>
            <a:r>
              <a:rPr lang="en-GB" sz="2400" dirty="0"/>
              <a:t> </a:t>
            </a:r>
            <a:r>
              <a:rPr lang="en-GB" sz="2400" dirty="0" err="1"/>
              <a:t>meðferð</a:t>
            </a:r>
            <a:r>
              <a:rPr lang="en-GB" sz="2400" dirty="0"/>
              <a:t> í lyfjarannsókn</a:t>
            </a:r>
          </a:p>
          <a:p>
            <a:pPr lvl="1"/>
            <a:r>
              <a:rPr lang="en-GB" dirty="0" err="1"/>
              <a:t>Svörun</a:t>
            </a:r>
            <a:r>
              <a:rPr lang="en-GB" dirty="0"/>
              <a:t> </a:t>
            </a:r>
            <a:r>
              <a:rPr lang="en-GB" dirty="0" err="1"/>
              <a:t>mjög</a:t>
            </a:r>
            <a:r>
              <a:rPr lang="en-GB" dirty="0"/>
              <a:t> </a:t>
            </a:r>
            <a:r>
              <a:rPr lang="en-GB" dirty="0" err="1"/>
              <a:t>góð</a:t>
            </a:r>
            <a:endParaRPr lang="en-GB" dirty="0"/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82443A1-693E-5C7B-EBCD-DD2607CA82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1724" y="1340768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04162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8E834-FF30-85FF-122F-D4323AA9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Samantekt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A44FF3-5CB9-2F94-48D2-8FE83A8F5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/>
              <a:t>S</a:t>
            </a:r>
            <a:r>
              <a:rPr lang="en-US" dirty="0" err="1"/>
              <a:t>kimun</a:t>
            </a:r>
            <a:r>
              <a:rPr lang="en-US" dirty="0"/>
              <a:t> </a:t>
            </a:r>
            <a:r>
              <a:rPr lang="en-US" dirty="0" err="1"/>
              <a:t>leiðir</a:t>
            </a:r>
            <a:r>
              <a:rPr lang="en-US" dirty="0"/>
              <a:t> til </a:t>
            </a:r>
            <a:r>
              <a:rPr lang="en-US" dirty="0" err="1"/>
              <a:t>snemmgreiningar</a:t>
            </a:r>
            <a:r>
              <a:rPr lang="en-US" dirty="0"/>
              <a:t> </a:t>
            </a:r>
            <a:r>
              <a:rPr lang="en-US" dirty="0" err="1"/>
              <a:t>mergæxlis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Hægt</a:t>
            </a:r>
            <a:r>
              <a:rPr lang="en-US" dirty="0"/>
              <a:t> er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greina</a:t>
            </a:r>
            <a:r>
              <a:rPr lang="en-US" dirty="0"/>
              <a:t> </a:t>
            </a:r>
            <a:r>
              <a:rPr lang="en-US" dirty="0" err="1"/>
              <a:t>sjúkdóminn</a:t>
            </a:r>
            <a:r>
              <a:rPr lang="en-US" dirty="0"/>
              <a:t> á </a:t>
            </a:r>
            <a:r>
              <a:rPr lang="en-US" dirty="0" err="1"/>
              <a:t>forstigi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meðhöndla</a:t>
            </a:r>
            <a:r>
              <a:rPr lang="en-US" dirty="0"/>
              <a:t> </a:t>
            </a:r>
            <a:r>
              <a:rPr lang="en-US" dirty="0" err="1"/>
              <a:t>fyrr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áður</a:t>
            </a:r>
            <a:endParaRPr lang="en-US" dirty="0"/>
          </a:p>
          <a:p>
            <a:endParaRPr lang="en-US" dirty="0"/>
          </a:p>
          <a:p>
            <a:r>
              <a:rPr lang="x-none" b="1" dirty="0"/>
              <a:t>S</a:t>
            </a:r>
            <a:r>
              <a:rPr lang="en-US" b="1" dirty="0" err="1"/>
              <a:t>kimun</a:t>
            </a:r>
            <a:r>
              <a:rPr lang="en-US" b="1" dirty="0"/>
              <a:t> </a:t>
            </a:r>
            <a:r>
              <a:rPr lang="en-US" b="1" dirty="0" err="1"/>
              <a:t>breytir</a:t>
            </a:r>
            <a:r>
              <a:rPr lang="en-US" b="1" dirty="0"/>
              <a:t> </a:t>
            </a:r>
            <a:r>
              <a:rPr lang="en-US" b="1" dirty="0" err="1"/>
              <a:t>ásýnd</a:t>
            </a:r>
            <a:r>
              <a:rPr lang="en-US" b="1" dirty="0"/>
              <a:t> </a:t>
            </a:r>
            <a:r>
              <a:rPr lang="en-US" b="1" dirty="0" err="1"/>
              <a:t>mergæxlis</a:t>
            </a:r>
            <a:endParaRPr lang="en-US" b="1" dirty="0"/>
          </a:p>
          <a:p>
            <a:endParaRPr lang="x-none" dirty="0"/>
          </a:p>
          <a:p>
            <a:endParaRPr lang="en-US" dirty="0"/>
          </a:p>
          <a:p>
            <a:r>
              <a:rPr lang="en-US" dirty="0" err="1"/>
              <a:t>Þar</a:t>
            </a:r>
            <a:r>
              <a:rPr lang="en-US" dirty="0"/>
              <a:t> til </a:t>
            </a:r>
            <a:r>
              <a:rPr lang="en-US" dirty="0" err="1"/>
              <a:t>loka</a:t>
            </a:r>
            <a:r>
              <a:rPr lang="en-US" dirty="0"/>
              <a:t> </a:t>
            </a:r>
            <a:r>
              <a:rPr lang="en-US" dirty="0" err="1"/>
              <a:t>niðurstöður</a:t>
            </a:r>
            <a:r>
              <a:rPr lang="en-US" dirty="0"/>
              <a:t> </a:t>
            </a:r>
            <a:r>
              <a:rPr lang="en-US" dirty="0" err="1"/>
              <a:t>Blóðskimunar</a:t>
            </a:r>
            <a:r>
              <a:rPr lang="en-US" dirty="0"/>
              <a:t> til bjargar </a:t>
            </a:r>
            <a:r>
              <a:rPr lang="en-US" dirty="0" err="1"/>
              <a:t>liggja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, </a:t>
            </a:r>
            <a:r>
              <a:rPr lang="en-US" dirty="0" err="1"/>
              <a:t>sérstaklega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tillite til </a:t>
            </a:r>
            <a:r>
              <a:rPr lang="en-US" dirty="0" err="1"/>
              <a:t>lifunar</a:t>
            </a:r>
            <a:r>
              <a:rPr lang="en-US" dirty="0"/>
              <a:t>, </a:t>
            </a:r>
            <a:r>
              <a:rPr lang="en-US" dirty="0" err="1"/>
              <a:t>lífsgæða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kostnaðar</a:t>
            </a:r>
            <a:r>
              <a:rPr lang="en-US" dirty="0"/>
              <a:t>, </a:t>
            </a:r>
            <a:r>
              <a:rPr lang="en-US" dirty="0" err="1"/>
              <a:t>mælum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ekki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skipulagðri</a:t>
            </a:r>
            <a:r>
              <a:rPr lang="en-US" dirty="0"/>
              <a:t> </a:t>
            </a:r>
            <a:r>
              <a:rPr lang="en-US" dirty="0" err="1"/>
              <a:t>skimun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mergæxli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forstigi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x-none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x-none" b="1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79409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91544" y="1772816"/>
            <a:ext cx="8208912" cy="244827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is-IS" sz="2800" b="0" i="0" u="none" strike="noStrike" kern="1200" cap="none" spc="0" normalizeH="0" baseline="0" noProof="0" dirty="0">
                <a:ln>
                  <a:noFill/>
                </a:ln>
                <a:solidFill>
                  <a:srgbClr val="512E7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Lífsgæðarannsóknir Blóðskimunar til bjargar</a:t>
            </a:r>
          </a:p>
        </p:txBody>
      </p:sp>
    </p:spTree>
    <p:extLst>
      <p:ext uri="{BB962C8B-B14F-4D97-AF65-F5344CB8AC3E}">
        <p14:creationId xmlns:p14="http://schemas.microsoft.com/office/powerpoint/2010/main" val="10109497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EC4CB94-DC7F-477A-A6B2-9A498F8FB50A}"/>
              </a:ext>
            </a:extLst>
          </p:cNvPr>
          <p:cNvSpPr txBox="1">
            <a:spLocks/>
          </p:cNvSpPr>
          <p:nvPr/>
        </p:nvSpPr>
        <p:spPr>
          <a:xfrm>
            <a:off x="2135560" y="266537"/>
            <a:ext cx="822960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>
                <a:solidFill>
                  <a:srgbClr val="7030A0"/>
                </a:solidFill>
                <a:latin typeface="Calibri"/>
              </a:rPr>
              <a:t>Þátttaka í könnunum</a:t>
            </a:r>
            <a:endParaRPr kumimoji="0" lang="is-IS" sz="2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2C12887-82DC-462F-AC04-8F3805CDDC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89563" y="842601"/>
            <a:ext cx="2506444" cy="0"/>
          </a:xfrm>
          <a:prstGeom prst="line">
            <a:avLst/>
          </a:prstGeom>
          <a:noFill/>
          <a:ln w="38100" algn="ctr">
            <a:solidFill>
              <a:srgbClr val="EBF8F6">
                <a:lumMod val="75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FD7E0B-E1C1-663C-5A52-8268FB414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" b="4179"/>
          <a:stretch/>
        </p:blipFill>
        <p:spPr>
          <a:xfrm>
            <a:off x="1851660" y="967635"/>
            <a:ext cx="5631824" cy="471699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40E1C94-B23C-4BA1-B928-B91602065545}"/>
              </a:ext>
            </a:extLst>
          </p:cNvPr>
          <p:cNvSpPr/>
          <p:nvPr/>
        </p:nvSpPr>
        <p:spPr>
          <a:xfrm>
            <a:off x="2202111" y="1058586"/>
            <a:ext cx="5159228" cy="43853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0B5A9B1-C2FF-DCD2-FEDF-6862921D323A}"/>
              </a:ext>
            </a:extLst>
          </p:cNvPr>
          <p:cNvCxnSpPr>
            <a:cxnSpLocks/>
          </p:cNvCxnSpPr>
          <p:nvPr/>
        </p:nvCxnSpPr>
        <p:spPr>
          <a:xfrm>
            <a:off x="2007066" y="4128956"/>
            <a:ext cx="5354273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B8F800D-5A20-B172-0815-D0F2D739248F}"/>
              </a:ext>
            </a:extLst>
          </p:cNvPr>
          <p:cNvCxnSpPr>
            <a:cxnSpLocks/>
          </p:cNvCxnSpPr>
          <p:nvPr/>
        </p:nvCxnSpPr>
        <p:spPr>
          <a:xfrm>
            <a:off x="2007066" y="3249161"/>
            <a:ext cx="5354273" cy="0"/>
          </a:xfrm>
          <a:prstGeom prst="line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E499F54-4583-4CD7-5A9E-FC4A66442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83" t="4383" r="75914" b="9090"/>
          <a:stretch/>
        </p:blipFill>
        <p:spPr>
          <a:xfrm>
            <a:off x="2202110" y="1184426"/>
            <a:ext cx="861969" cy="42594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0501C56-D304-4AFF-92AF-857C4E29C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176" t="6278" r="49928" b="10390"/>
          <a:stretch/>
        </p:blipFill>
        <p:spPr>
          <a:xfrm>
            <a:off x="3064079" y="1278796"/>
            <a:ext cx="1507921" cy="41022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D006911-DA9F-57F8-D369-2B6F32F84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53" t="4340" r="9248" b="10411"/>
          <a:stretch/>
        </p:blipFill>
        <p:spPr>
          <a:xfrm>
            <a:off x="4571999" y="1184425"/>
            <a:ext cx="2369891" cy="41965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D5E8189-5C2D-1D0F-E5A5-D54F90401287}"/>
              </a:ext>
            </a:extLst>
          </p:cNvPr>
          <p:cNvSpPr txBox="1"/>
          <p:nvPr/>
        </p:nvSpPr>
        <p:spPr>
          <a:xfrm>
            <a:off x="6804248" y="22768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64%</a:t>
            </a:r>
          </a:p>
        </p:txBody>
      </p:sp>
    </p:spTree>
    <p:extLst>
      <p:ext uri="{BB962C8B-B14F-4D97-AF65-F5344CB8AC3E}">
        <p14:creationId xmlns:p14="http://schemas.microsoft.com/office/powerpoint/2010/main" val="29759573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ACAA7-A85F-4EF0-9B52-FE253C03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rgbClr val="7030A0"/>
                </a:solidFill>
              </a:rPr>
              <a:t>Þátttakendur klára spurningarnar!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A2CA4DB4-7A52-4A90-884A-3FF563323BA5}"/>
              </a:ext>
            </a:extLst>
          </p:cNvPr>
          <p:cNvGraphicFramePr>
            <a:graphicFrameLocks/>
          </p:cNvGraphicFramePr>
          <p:nvPr/>
        </p:nvGraphicFramePr>
        <p:xfrm>
          <a:off x="2291954" y="2105027"/>
          <a:ext cx="7983141" cy="3621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9607984"/>
      </p:ext>
    </p:extLst>
  </p:cSld>
  <p:clrMapOvr>
    <a:masterClrMapping/>
  </p:clrMapOvr>
  <p:transition xmlns:p14="http://schemas.microsoft.com/office/powerpoint/2010/main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5FD31116-2DFE-4958-2A12-EBC75A86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5" y="620688"/>
            <a:ext cx="10972800" cy="854968"/>
          </a:xfrm>
        </p:spPr>
        <p:txBody>
          <a:bodyPr/>
          <a:lstStyle/>
          <a:p>
            <a:r>
              <a:rPr lang="en-US" dirty="0" err="1"/>
              <a:t>Niðurstöður</a:t>
            </a:r>
            <a:r>
              <a:rPr lang="en-US" dirty="0"/>
              <a:t> </a:t>
            </a:r>
            <a:r>
              <a:rPr lang="en-US" dirty="0" err="1"/>
              <a:t>lífsgæðakönnunar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594478-FD75-C96C-937F-7E0B70AF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485156"/>
            <a:ext cx="7975264" cy="4525963"/>
          </a:xfrm>
          <a:prstGeom prst="rect">
            <a:avLst/>
          </a:prstGeom>
          <a:noFill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7EF26FB-9731-2CE4-7A82-8F8487AC72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1724" y="1340768"/>
            <a:ext cx="4968552" cy="0"/>
          </a:xfrm>
          <a:prstGeom prst="line">
            <a:avLst/>
          </a:prstGeom>
          <a:noFill/>
          <a:ln w="3810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2E8F3A-0AF2-B5AA-0959-6C6BA14B4900}"/>
              </a:ext>
            </a:extLst>
          </p:cNvPr>
          <p:cNvSpPr txBox="1"/>
          <p:nvPr/>
        </p:nvSpPr>
        <p:spPr>
          <a:xfrm>
            <a:off x="-456728" y="6302424"/>
            <a:ext cx="1297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kimun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leiðir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ekki til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þþunglyndis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eða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*" pitchFamily="2" charset="77"/>
                <a:ea typeface="Jost*" pitchFamily="2" charset="77"/>
                <a:cs typeface="+mn-cs"/>
              </a:rPr>
              <a:t>kvíða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3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63D11A-D4FD-FB22-58CF-0CA5A02F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Nokkur</a:t>
            </a:r>
            <a:r>
              <a:rPr lang="en-US" dirty="0"/>
              <a:t> </a:t>
            </a:r>
            <a:r>
              <a:rPr lang="en-US" dirty="0" err="1"/>
              <a:t>dæmi</a:t>
            </a:r>
            <a:r>
              <a:rPr lang="en-US" dirty="0"/>
              <a:t> um </a:t>
            </a:r>
            <a:r>
              <a:rPr lang="en-US" dirty="0" err="1"/>
              <a:t>birtar</a:t>
            </a:r>
            <a:r>
              <a:rPr lang="en-US" dirty="0"/>
              <a:t> </a:t>
            </a:r>
            <a:r>
              <a:rPr lang="en-US" dirty="0" err="1"/>
              <a:t>vísindagreinar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97FC5F-7BB3-13D0-F301-7CB51AB38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n-US" altLang="is-IS" cap="none"/>
              <a:t>	</a:t>
            </a:r>
            <a:r>
              <a:rPr lang="en-US" altLang="is-IS"/>
              <a:t>PARAPRÓTEIN = M PRÓTEIN </a:t>
            </a:r>
            <a:br>
              <a:rPr lang="en-US" altLang="is-IS"/>
            </a:br>
            <a:r>
              <a:rPr lang="en-US" altLang="is-IS"/>
              <a:t>= EINSTOFNA MÓTEFNI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834473"/>
            <a:ext cx="9725915" cy="49876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s-IS" sz="2800" dirty="0" err="1"/>
              <a:t>Einstofna</a:t>
            </a:r>
            <a:r>
              <a:rPr lang="en-US" altLang="is-IS" sz="2800" dirty="0"/>
              <a:t> (monoclonal) </a:t>
            </a:r>
            <a:r>
              <a:rPr lang="en-US" altLang="is-IS" sz="2800" dirty="0" err="1"/>
              <a:t>prótein</a:t>
            </a:r>
            <a:r>
              <a:rPr lang="en-US" altLang="is-IS" sz="2800" dirty="0"/>
              <a:t> </a:t>
            </a:r>
            <a:r>
              <a:rPr lang="en-US" altLang="is-IS" sz="2800" dirty="0" err="1"/>
              <a:t>sem</a:t>
            </a:r>
            <a:r>
              <a:rPr lang="en-US" altLang="is-IS" sz="2800" dirty="0"/>
              <a:t> </a:t>
            </a:r>
            <a:r>
              <a:rPr lang="en-US" altLang="is-IS" sz="2800" dirty="0" err="1"/>
              <a:t>finnst</a:t>
            </a:r>
            <a:r>
              <a:rPr lang="en-US" altLang="is-IS" sz="2800" dirty="0"/>
              <a:t> í </a:t>
            </a:r>
            <a:r>
              <a:rPr lang="en-US" altLang="is-IS" sz="2800" dirty="0" err="1"/>
              <a:t>blóði</a:t>
            </a:r>
            <a:r>
              <a:rPr lang="en-US" altLang="is-IS" sz="2800" dirty="0"/>
              <a:t> </a:t>
            </a:r>
            <a:r>
              <a:rPr lang="en-US" altLang="is-IS" sz="2800" dirty="0" err="1"/>
              <a:t>eða</a:t>
            </a:r>
            <a:r>
              <a:rPr lang="en-US" altLang="is-IS" sz="2800" dirty="0"/>
              <a:t> </a:t>
            </a:r>
            <a:r>
              <a:rPr lang="en-US" altLang="is-IS" sz="2800" dirty="0" err="1"/>
              <a:t>þvagi</a:t>
            </a:r>
            <a:endParaRPr lang="en-US" altLang="is-IS" sz="2800" dirty="0"/>
          </a:p>
          <a:p>
            <a:pPr lvl="1">
              <a:lnSpc>
                <a:spcPct val="90000"/>
              </a:lnSpc>
            </a:pPr>
            <a:r>
              <a:rPr lang="en-US" altLang="is-IS" sz="2400" dirty="0" err="1"/>
              <a:t>Svipað</a:t>
            </a:r>
            <a:r>
              <a:rPr lang="en-US" altLang="is-IS" sz="2400" dirty="0"/>
              <a:t> og </a:t>
            </a:r>
            <a:r>
              <a:rPr lang="en-US" altLang="is-IS" sz="2400" dirty="0" err="1"/>
              <a:t>mótefni</a:t>
            </a:r>
            <a:r>
              <a:rPr lang="en-US" altLang="is-IS" sz="2400" dirty="0"/>
              <a:t> </a:t>
            </a:r>
            <a:r>
              <a:rPr lang="en-US" altLang="is-IS" sz="2400" dirty="0" err="1"/>
              <a:t>nema</a:t>
            </a:r>
            <a:r>
              <a:rPr lang="en-US" altLang="is-IS" sz="2400" dirty="0"/>
              <a:t> </a:t>
            </a:r>
            <a:r>
              <a:rPr lang="en-US" altLang="is-IS" sz="2400" dirty="0" err="1"/>
              <a:t>öll</a:t>
            </a:r>
            <a:r>
              <a:rPr lang="en-US" altLang="is-IS" sz="2400" dirty="0"/>
              <a:t> </a:t>
            </a:r>
            <a:r>
              <a:rPr lang="en-US" altLang="is-IS" sz="2400" dirty="0" err="1"/>
              <a:t>alveg</a:t>
            </a:r>
            <a:r>
              <a:rPr lang="en-US" altLang="is-IS" sz="2400" dirty="0"/>
              <a:t> </a:t>
            </a:r>
            <a:r>
              <a:rPr lang="en-US" altLang="is-IS" sz="2400" dirty="0" err="1"/>
              <a:t>eins</a:t>
            </a:r>
            <a:endParaRPr lang="en-US" altLang="is-IS" sz="2400" dirty="0"/>
          </a:p>
        </p:txBody>
      </p:sp>
      <p:pic>
        <p:nvPicPr>
          <p:cNvPr id="25604" name="Picture 2" descr="http://www.aafp.org/afp/2008/1001/afp20081001p853-f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8753" y="3117716"/>
            <a:ext cx="2305050" cy="2159000"/>
          </a:xfrm>
          <a:noFill/>
        </p:spPr>
      </p:pic>
    </p:spTree>
    <p:extLst>
      <p:ext uri="{BB962C8B-B14F-4D97-AF65-F5344CB8AC3E}">
        <p14:creationId xmlns:p14="http://schemas.microsoft.com/office/powerpoint/2010/main" val="24164433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EA3A83-07CD-D4CF-AD36-64529F33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10DAB1-B073-B44E-9ADA-EB89EC61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Ný</a:t>
            </a:r>
            <a:r>
              <a:rPr lang="en-US" dirty="0"/>
              <a:t> </a:t>
            </a:r>
            <a:r>
              <a:rPr lang="en-US" dirty="0" err="1"/>
              <a:t>skilgreining</a:t>
            </a:r>
            <a:r>
              <a:rPr lang="en-US" dirty="0"/>
              <a:t> á MGUS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A74198-5B43-5AE0-B6E6-A877961C2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948" y="1630524"/>
            <a:ext cx="9038103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81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CBA33E8-8C7F-1CDD-A494-63733E53F4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5360" y="-298803"/>
            <a:ext cx="7210800" cy="7472219"/>
          </a:xfr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B3798F3-1A2B-7105-C90A-C5E68CF5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348880"/>
            <a:ext cx="4032448" cy="39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61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BF2DB8-534D-332A-BCB2-FA51F7B3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1FF64D-2753-B399-40FF-9A658ED6D2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38BEAA-5679-D0BE-6DBC-A00C1FF045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5F9C36-4FBE-484C-6850-8255C5E1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22" y="0"/>
            <a:ext cx="9198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18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B29E46-4732-263C-E381-D9E99E84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Hvenær</a:t>
            </a:r>
            <a:r>
              <a:rPr lang="en-US" dirty="0"/>
              <a:t>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taka beinmergssýni?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21E00D-B753-BF8F-5A29-6BFA9BC45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8D5FC8-9FA3-A5C8-E0DD-D257B3EA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64" y="1867416"/>
            <a:ext cx="8135485" cy="399153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8FB49B2-AE17-31FC-5497-2BF5F46D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264" y="2348880"/>
            <a:ext cx="3414194" cy="34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217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DD23A-F376-BE47-9775-6F5BD53C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B0BB2-7352-7564-4088-C76BD5E8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D66FDA-4F70-F6FD-7A34-E413EC44A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37" y="0"/>
            <a:ext cx="928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17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FF944-7A05-BB28-0C43-0E4F7A0F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86CB68-52FC-D3F9-CFE2-BDDCDB02E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797EA3-DCEE-FFE6-FA5F-F48313B8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7" y="-243408"/>
            <a:ext cx="10964805" cy="5992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86C4DC-9D97-C01D-F8FD-BE09E4A1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6872"/>
            <a:ext cx="10317015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A0DCBF-B817-99E1-3DFD-F2026804F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3B4705-4F6E-151B-9293-C1C4F4F3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344851"/>
            <a:ext cx="11278482" cy="3645437"/>
          </a:xfrm>
          <a:prstGeom prst="rect">
            <a:avLst/>
          </a:prstGeom>
        </p:spPr>
      </p:pic>
      <p:pic>
        <p:nvPicPr>
          <p:cNvPr id="4" name="Content Placeholder 3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28DACF2A-6641-3368-328B-702FCB4C7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72816"/>
            <a:ext cx="7648576" cy="462713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39930AAC-83C7-852F-34A8-97ACB392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Box 1"/>
          <p:cNvSpPr txBox="1">
            <a:spLocks noChangeArrowheads="1"/>
          </p:cNvSpPr>
          <p:nvPr/>
        </p:nvSpPr>
        <p:spPr bwMode="auto">
          <a:xfrm>
            <a:off x="2117386" y="6392386"/>
            <a:ext cx="2293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is-IS" sz="1200" b="0" i="0" u="none" strike="noStrike" kern="1200" cap="none" spc="0" normalizeH="0" baseline="0" noProof="0" dirty="0">
                <a:ln>
                  <a:noFill/>
                </a:ln>
                <a:solidFill>
                  <a:srgbClr val="56565B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Went M Nat Commun Aug 5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736287E-8718-9BDA-0BF2-3FED1A0C3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627613"/>
            <a:ext cx="8285062" cy="56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703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0AAF6ABC-BB58-0244-96B3-F9DFEE41C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80" y="1549150"/>
            <a:ext cx="901700" cy="736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02440F2-0325-A445-9579-1BF63955C544}"/>
              </a:ext>
            </a:extLst>
          </p:cNvPr>
          <p:cNvSpPr txBox="1"/>
          <p:nvPr/>
        </p:nvSpPr>
        <p:spPr>
          <a:xfrm>
            <a:off x="3021595" y="1671346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cancers</a:t>
            </a:r>
          </a:p>
        </p:txBody>
      </p:sp>
      <p:pic>
        <p:nvPicPr>
          <p:cNvPr id="16" name="Picture 1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D04B7463-2252-274E-A675-EFC964EF3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56" y="889800"/>
            <a:ext cx="901700" cy="73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6C8156-BCAE-1B45-B388-D7A4126E6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1468394"/>
            <a:ext cx="4258112" cy="4308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4CFD29-CBCC-D34E-A24E-FDB51CD36B85}"/>
              </a:ext>
            </a:extLst>
          </p:cNvPr>
          <p:cNvSpPr txBox="1"/>
          <p:nvPr/>
        </p:nvSpPr>
        <p:spPr>
          <a:xfrm>
            <a:off x="4151784" y="340748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Neuropathy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3DC4BA-06CE-CE40-9B43-204A3400D802}"/>
              </a:ext>
            </a:extLst>
          </p:cNvPr>
          <p:cNvSpPr txBox="1"/>
          <p:nvPr/>
        </p:nvSpPr>
        <p:spPr>
          <a:xfrm>
            <a:off x="4295800" y="272968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D7EEAD-D826-8E4E-B8E2-B471FFD78830}"/>
              </a:ext>
            </a:extLst>
          </p:cNvPr>
          <p:cNvSpPr txBox="1"/>
          <p:nvPr/>
        </p:nvSpPr>
        <p:spPr>
          <a:xfrm>
            <a:off x="4295800" y="125810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Tumor microenvironment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D99508-19BA-934F-8818-C2EB22414777}"/>
              </a:ext>
            </a:extLst>
          </p:cNvPr>
          <p:cNvSpPr txBox="1"/>
          <p:nvPr/>
        </p:nvSpPr>
        <p:spPr>
          <a:xfrm>
            <a:off x="4583832" y="1971137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649CA4-27F8-9E49-8F4E-B787745A38DD}"/>
              </a:ext>
            </a:extLst>
          </p:cNvPr>
          <p:cNvSpPr txBox="1"/>
          <p:nvPr/>
        </p:nvSpPr>
        <p:spPr>
          <a:xfrm>
            <a:off x="2799184" y="4763604"/>
            <a:ext cx="520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Screening and follow-up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AE8309-3725-8E4D-86EB-FDD2B4DD2E82}"/>
              </a:ext>
            </a:extLst>
          </p:cNvPr>
          <p:cNvSpPr txBox="1"/>
          <p:nvPr/>
        </p:nvSpPr>
        <p:spPr>
          <a:xfrm>
            <a:off x="7002271" y="373961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Amyloidosis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EF0AC5-6D33-EF4E-BBF7-4B8477A42A60}"/>
              </a:ext>
            </a:extLst>
          </p:cNvPr>
          <p:cNvSpPr txBox="1"/>
          <p:nvPr/>
        </p:nvSpPr>
        <p:spPr>
          <a:xfrm>
            <a:off x="6964916" y="317728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of life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269ADD-358A-904E-9E42-498B48F141F7}"/>
              </a:ext>
            </a:extLst>
          </p:cNvPr>
          <p:cNvSpPr txBox="1"/>
          <p:nvPr/>
        </p:nvSpPr>
        <p:spPr>
          <a:xfrm>
            <a:off x="7260815" y="2696172"/>
            <a:ext cx="3044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intervention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F3D0C7-32EB-2F4C-8366-8D2E18874B0F}"/>
              </a:ext>
            </a:extLst>
          </p:cNvPr>
          <p:cNvSpPr txBox="1"/>
          <p:nvPr/>
        </p:nvSpPr>
        <p:spPr>
          <a:xfrm>
            <a:off x="6703474" y="2234507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 cytometry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BD53D9-DAC9-A143-ADE7-11D8868EDA5F}"/>
              </a:ext>
            </a:extLst>
          </p:cNvPr>
          <p:cNvSpPr txBox="1"/>
          <p:nvPr/>
        </p:nvSpPr>
        <p:spPr>
          <a:xfrm>
            <a:off x="7588006" y="1230728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Infections</a:t>
            </a:r>
          </a:p>
        </p:txBody>
      </p:sp>
      <p:pic>
        <p:nvPicPr>
          <p:cNvPr id="22" name="Picture 2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80B1C5D4-481E-1549-B95A-4A49AEFDE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86" y="4039612"/>
            <a:ext cx="901700" cy="736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21DEBFE-800A-5A40-B199-C92BB1F810DE}"/>
              </a:ext>
            </a:extLst>
          </p:cNvPr>
          <p:cNvSpPr txBox="1"/>
          <p:nvPr/>
        </p:nvSpPr>
        <p:spPr>
          <a:xfrm>
            <a:off x="3852936" y="4380540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 spec</a:t>
            </a:r>
          </a:p>
        </p:txBody>
      </p:sp>
      <p:pic>
        <p:nvPicPr>
          <p:cNvPr id="24" name="Picture 2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58728210-EC0D-F04A-A67D-B1DF9333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58" y="2424203"/>
            <a:ext cx="901700" cy="736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E85A8B-E076-5540-AEFA-906591CCBE78}"/>
              </a:ext>
            </a:extLst>
          </p:cNvPr>
          <p:cNvSpPr txBox="1"/>
          <p:nvPr/>
        </p:nvSpPr>
        <p:spPr>
          <a:xfrm>
            <a:off x="2319491" y="2473938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Causes of death</a:t>
            </a:r>
          </a:p>
        </p:txBody>
      </p:sp>
      <p:pic>
        <p:nvPicPr>
          <p:cNvPr id="26" name="Picture 2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0149CFD8-F129-CC49-9914-C57A0C2EE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41" y="3635618"/>
            <a:ext cx="901700" cy="736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E8823EC-BC27-514D-9A41-194F13B19BD7}"/>
              </a:ext>
            </a:extLst>
          </p:cNvPr>
          <p:cNvSpPr txBox="1"/>
          <p:nvPr/>
        </p:nvSpPr>
        <p:spPr>
          <a:xfrm>
            <a:off x="2259374" y="3685353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Medications</a:t>
            </a:r>
          </a:p>
        </p:txBody>
      </p:sp>
      <p:pic>
        <p:nvPicPr>
          <p:cNvPr id="28" name="Picture 2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F9CE0875-18CF-AF44-A856-CC7D595A2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29" y="3137066"/>
            <a:ext cx="901700" cy="736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FAC0657-3A4C-2540-A5F2-CA89815BF1C5}"/>
              </a:ext>
            </a:extLst>
          </p:cNvPr>
          <p:cNvSpPr txBox="1"/>
          <p:nvPr/>
        </p:nvSpPr>
        <p:spPr>
          <a:xfrm>
            <a:off x="8718579" y="3477994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Survival</a:t>
            </a:r>
          </a:p>
        </p:txBody>
      </p:sp>
      <p:pic>
        <p:nvPicPr>
          <p:cNvPr id="30" name="Picture 2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819252C6-D0CB-BA4D-9B65-037E4299A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07" y="656157"/>
            <a:ext cx="901700" cy="736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79CF0A-C5F2-7344-B84C-8BA9362B0CA9}"/>
              </a:ext>
            </a:extLst>
          </p:cNvPr>
          <p:cNvSpPr txBox="1"/>
          <p:nvPr/>
        </p:nvSpPr>
        <p:spPr>
          <a:xfrm>
            <a:off x="4151784" y="789028"/>
            <a:ext cx="332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environment</a:t>
            </a:r>
          </a:p>
        </p:txBody>
      </p:sp>
      <p:pic>
        <p:nvPicPr>
          <p:cNvPr id="32" name="Picture 3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8032D972-E0F9-F348-A8BE-F66FB30A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5" y="1789108"/>
            <a:ext cx="901700" cy="736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11D1C6A-CBFE-344C-B5F2-FEB6EF1C3065}"/>
              </a:ext>
            </a:extLst>
          </p:cNvPr>
          <p:cNvSpPr txBox="1"/>
          <p:nvPr/>
        </p:nvSpPr>
        <p:spPr>
          <a:xfrm>
            <a:off x="8843585" y="2130036"/>
            <a:ext cx="24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Progression</a:t>
            </a:r>
          </a:p>
        </p:txBody>
      </p:sp>
      <p:pic>
        <p:nvPicPr>
          <p:cNvPr id="3" name="Picture 2" descr="A tree branch with green leaves&#10;&#10;Description automatically generated">
            <a:extLst>
              <a:ext uri="{FF2B5EF4-FFF2-40B4-BE49-F238E27FC236}">
                <a16:creationId xmlns:a16="http://schemas.microsoft.com/office/drawing/2014/main" xmlns="" id="{1BEBA3FD-17A7-342B-4F8E-075115426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99"/>
          <a:stretch/>
        </p:blipFill>
        <p:spPr>
          <a:xfrm flipH="1">
            <a:off x="6287862" y="4129925"/>
            <a:ext cx="1993900" cy="910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7DF792-1133-7178-6D76-01B7A5399F3B}"/>
              </a:ext>
            </a:extLst>
          </p:cNvPr>
          <p:cNvSpPr txBox="1"/>
          <p:nvPr/>
        </p:nvSpPr>
        <p:spPr>
          <a:xfrm>
            <a:off x="6748372" y="4410453"/>
            <a:ext cx="442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Prognostic scores</a:t>
            </a:r>
          </a:p>
        </p:txBody>
      </p:sp>
    </p:spTree>
    <p:extLst>
      <p:ext uri="{BB962C8B-B14F-4D97-AF65-F5344CB8AC3E}">
        <p14:creationId xmlns:p14="http://schemas.microsoft.com/office/powerpoint/2010/main" val="319034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7" grpId="0"/>
      <p:bldP spid="23" grpId="0"/>
      <p:bldP spid="25" grpId="0"/>
      <p:bldP spid="27" grpId="0"/>
      <p:bldP spid="29" grpId="0"/>
      <p:bldP spid="31" grpId="0"/>
      <p:bldP spid="33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www.cycleforsurvival.org/sites/default/files/styles/large_background/public/media/msk_logo_transparent_black.png?itok=0awRHH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20" y="3443924"/>
            <a:ext cx="1997967" cy="6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heilsusaga.hi.is/files/kra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52" y="2180286"/>
            <a:ext cx="2743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Image result for karolinska institutet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306" name="Picture 18" descr="http://www.cmb.ki.se/research/dantuma/KI%20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167" y="3380436"/>
            <a:ext cx="918365" cy="116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www.landspitali.is/library/2014/template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6" y="1198632"/>
            <a:ext cx="2596898" cy="7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ldresultat för hjartaver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793" y="2198978"/>
            <a:ext cx="1692188" cy="106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12" y="2707889"/>
            <a:ext cx="2335776" cy="5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mage result for erc gran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10" y="718183"/>
            <a:ext cx="1547038" cy="14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18" y="4833473"/>
            <a:ext cx="2354550" cy="521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533D4-A8C3-4971-92B0-E320A03AB2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173" b="26962"/>
          <a:stretch/>
        </p:blipFill>
        <p:spPr>
          <a:xfrm>
            <a:off x="7714108" y="3769747"/>
            <a:ext cx="1737612" cy="814330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D0A3A1A5-5774-424D-BEF0-2C70C01098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1" y="3664134"/>
            <a:ext cx="2096846" cy="205248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A266F55A-4EBF-4A3C-9B46-BC93A85E83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16" y="4087663"/>
            <a:ext cx="3223705" cy="1789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BFD525-A89D-0AD1-17FB-20EDE7239E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0047" y="619152"/>
            <a:ext cx="2242443" cy="1683127"/>
          </a:xfrm>
          <a:prstGeom prst="rect">
            <a:avLst/>
          </a:prstGeom>
        </p:spPr>
      </p:pic>
      <p:pic>
        <p:nvPicPr>
          <p:cNvPr id="1030" name="Picture 6" descr="Global Biopharmaceutical Company - Bristol Myers Squibb">
            <a:extLst>
              <a:ext uri="{FF2B5EF4-FFF2-40B4-BE49-F238E27FC236}">
                <a16:creationId xmlns:a16="http://schemas.microsoft.com/office/drawing/2014/main" xmlns="" id="{F10C1AB6-7AF7-9CCE-E575-83AE1185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511" y="2521078"/>
            <a:ext cx="2187330" cy="114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BC6F738D-96E4-26C8-DBED-CCB9E70A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83" y="2002172"/>
            <a:ext cx="2147724" cy="46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B4282F19-1FAA-5A9C-7945-A7F3E89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28" y="802328"/>
            <a:ext cx="1803269" cy="10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A1FEDA-1742-4F05-925D-A7E5A545F2A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4" y="794014"/>
            <a:ext cx="2187330" cy="147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0D12D6-4EF7-4700-B4A0-2A4C30CFA1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8584" y="4802796"/>
            <a:ext cx="2599782" cy="15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11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1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sv-SE" altLang="is-IS" cap="none" dirty="0" err="1"/>
              <a:t>Prótein-rafdráttur</a:t>
            </a:r>
            <a:endParaRPr lang="sv-SE" altLang="is-IS" cap="none" dirty="0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415913"/>
              </p:ext>
            </p:extLst>
          </p:nvPr>
        </p:nvGraphicFramePr>
        <p:xfrm>
          <a:off x="2566988" y="1409700"/>
          <a:ext cx="1547812" cy="511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3" imgW="2190476" imgH="7238095" progId="">
                  <p:embed/>
                </p:oleObj>
              </mc:Choice>
              <mc:Fallback>
                <p:oleObj r:id="rId3" imgW="2190476" imgH="7238095" progId="">
                  <p:embed/>
                  <p:pic>
                    <p:nvPicPr>
                      <p:cNvPr id="102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1409700"/>
                        <a:ext cx="1547812" cy="5114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0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91813756"/>
              </p:ext>
            </p:extLst>
          </p:nvPr>
        </p:nvGraphicFramePr>
        <p:xfrm>
          <a:off x="6456040" y="2248380"/>
          <a:ext cx="3810000" cy="331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4514286" imgH="3924848" progId="">
                  <p:embed/>
                </p:oleObj>
              </mc:Choice>
              <mc:Fallback>
                <p:oleObj r:id="rId5" imgW="4514286" imgH="3924848" progId="">
                  <p:embed/>
                  <p:pic>
                    <p:nvPicPr>
                      <p:cNvPr id="1027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040" y="2248380"/>
                        <a:ext cx="3810000" cy="331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Line 15"/>
          <p:cNvSpPr>
            <a:spLocks noChangeShapeType="1"/>
          </p:cNvSpPr>
          <p:nvPr/>
        </p:nvSpPr>
        <p:spPr bwMode="auto">
          <a:xfrm flipV="1">
            <a:off x="2279576" y="4725143"/>
            <a:ext cx="504056" cy="864096"/>
          </a:xfrm>
          <a:prstGeom prst="line">
            <a:avLst/>
          </a:prstGeom>
          <a:ln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99823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7" name="Bildobjekt 9" descr="Pytte_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2085975"/>
            <a:ext cx="2301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Bildobjekt 10" descr="Pytte_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1" y="2333625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Bildobjekt 11" descr="Pytte_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516188"/>
            <a:ext cx="2301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ak pil 12"/>
          <p:cNvCxnSpPr/>
          <p:nvPr/>
        </p:nvCxnSpPr>
        <p:spPr>
          <a:xfrm rot="5400000" flipH="1" flipV="1">
            <a:off x="2791619" y="2709069"/>
            <a:ext cx="2921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291" name="Group 12"/>
          <p:cNvGrpSpPr>
            <a:grpSpLocks/>
          </p:cNvGrpSpPr>
          <p:nvPr/>
        </p:nvGrpSpPr>
        <p:grpSpPr bwMode="auto">
          <a:xfrm>
            <a:off x="4051384" y="3123860"/>
            <a:ext cx="1775853" cy="593172"/>
            <a:chOff x="1301" y="1006"/>
            <a:chExt cx="699" cy="808"/>
          </a:xfrm>
        </p:grpSpPr>
        <p:sp>
          <p:nvSpPr>
            <p:cNvPr id="15" name="Rectangle 8"/>
            <p:cNvSpPr/>
            <p:nvPr/>
          </p:nvSpPr>
          <p:spPr>
            <a:xfrm>
              <a:off x="1301" y="1006"/>
              <a:ext cx="699" cy="282"/>
            </a:xfrm>
            <a:prstGeom prst="rect">
              <a:avLst/>
            </a:prstGeom>
            <a:gradFill>
              <a:gsLst>
                <a:gs pos="0">
                  <a:srgbClr val="CCECFF"/>
                </a:gs>
                <a:gs pos="100000">
                  <a:srgbClr val="CCFFFF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chemeClr val="tx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1301" y="1017"/>
              <a:ext cx="699" cy="797"/>
            </a:xfrm>
            <a:prstGeom prst="rect">
              <a:avLst/>
            </a:prstGeom>
            <a:gradFill>
              <a:gsLst>
                <a:gs pos="0">
                  <a:srgbClr val="CCFF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headEnd/>
              <a:tailEnd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166688" indent="-166688" algn="ctr" defTabSz="457200">
                <a:spcBef>
                  <a:spcPts val="600"/>
                </a:spcBef>
                <a:buClr>
                  <a:srgbClr val="FF6600"/>
                </a:buClr>
                <a:defRPr/>
              </a:pPr>
              <a:r>
                <a:rPr lang="en-US" sz="1600" b="1" dirty="0" err="1">
                  <a:solidFill>
                    <a:schemeClr val="tx1"/>
                  </a:solidFill>
                  <a:ea typeface="MS PGothic" pitchFamily="34" charset="-128"/>
                  <a:cs typeface="Arial" charset="0"/>
                </a:rPr>
                <a:t>Forstig</a:t>
              </a:r>
              <a:r>
                <a:rPr lang="en-US" sz="1600" b="1" dirty="0">
                  <a:solidFill>
                    <a:schemeClr val="tx1"/>
                  </a:solidFill>
                  <a:ea typeface="MS PGothic" pitchFamily="34" charset="-128"/>
                  <a:cs typeface="Arial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ea typeface="MS PGothic" pitchFamily="34" charset="-128"/>
                  <a:cs typeface="Arial" charset="0"/>
                </a:rPr>
                <a:t>mergæxlis</a:t>
              </a:r>
              <a:r>
                <a:rPr lang="en-US" sz="1600" b="1" dirty="0">
                  <a:solidFill>
                    <a:schemeClr val="tx1"/>
                  </a:solidFill>
                  <a:ea typeface="MS PGothic" pitchFamily="34" charset="-128"/>
                  <a:cs typeface="Arial" charset="0"/>
                </a:rPr>
                <a:t> (MGUS)</a:t>
              </a:r>
            </a:p>
          </p:txBody>
        </p:sp>
      </p:grpSp>
      <p:grpSp>
        <p:nvGrpSpPr>
          <p:cNvPr id="97292" name="Group 19"/>
          <p:cNvGrpSpPr>
            <a:grpSpLocks/>
          </p:cNvGrpSpPr>
          <p:nvPr/>
        </p:nvGrpSpPr>
        <p:grpSpPr bwMode="auto">
          <a:xfrm>
            <a:off x="6352464" y="3064669"/>
            <a:ext cx="1531978" cy="612775"/>
            <a:chOff x="2731" y="1006"/>
            <a:chExt cx="700" cy="282"/>
          </a:xfrm>
        </p:grpSpPr>
        <p:sp>
          <p:nvSpPr>
            <p:cNvPr id="18" name="Rectangle 56"/>
            <p:cNvSpPr/>
            <p:nvPr/>
          </p:nvSpPr>
          <p:spPr>
            <a:xfrm>
              <a:off x="2731" y="1006"/>
              <a:ext cx="700" cy="282"/>
            </a:xfrm>
            <a:prstGeom prst="rect">
              <a:avLst/>
            </a:prstGeom>
            <a:gradFill>
              <a:gsLst>
                <a:gs pos="0">
                  <a:srgbClr val="CCFF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chemeClr val="tx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9" name="TextBox 21"/>
            <p:cNvSpPr txBox="1">
              <a:spLocks noChangeArrowheads="1"/>
            </p:cNvSpPr>
            <p:nvPr/>
          </p:nvSpPr>
          <p:spPr bwMode="auto">
            <a:xfrm>
              <a:off x="2731" y="1017"/>
              <a:ext cx="643" cy="269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FF6600"/>
                </a:buClr>
                <a:defRPr/>
              </a:pPr>
              <a:r>
                <a:rPr lang="en-US" sz="1600" b="1" dirty="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Mallandi </a:t>
              </a:r>
              <a:r>
                <a:rPr lang="en-US" sz="1600" b="1" dirty="0" err="1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mergæxli</a:t>
              </a:r>
              <a:endParaRPr lang="en-US" sz="1600" b="1" dirty="0">
                <a:solidFill>
                  <a:srgbClr val="000000"/>
                </a:solidFill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20" name="Right Arrow 50"/>
          <p:cNvSpPr/>
          <p:nvPr/>
        </p:nvSpPr>
        <p:spPr bwMode="auto">
          <a:xfrm>
            <a:off x="3476983" y="3185658"/>
            <a:ext cx="414543" cy="334992"/>
          </a:xfrm>
          <a:prstGeom prst="rightArrow">
            <a:avLst/>
          </a:prstGeom>
          <a:gradFill>
            <a:gsLst>
              <a:gs pos="0">
                <a:srgbClr val="CCFFFF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1" name="Right Arrow 51"/>
          <p:cNvSpPr/>
          <p:nvPr/>
        </p:nvSpPr>
        <p:spPr bwMode="auto">
          <a:xfrm>
            <a:off x="5951985" y="3178307"/>
            <a:ext cx="266155" cy="334992"/>
          </a:xfrm>
          <a:prstGeom prst="rightArrow">
            <a:avLst>
              <a:gd name="adj1" fmla="val 45613"/>
              <a:gd name="adj2" fmla="val 50000"/>
            </a:avLst>
          </a:prstGeom>
          <a:gradFill>
            <a:gsLst>
              <a:gs pos="0">
                <a:srgbClr val="CCFFFF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8649916" y="3074989"/>
            <a:ext cx="1406525" cy="612775"/>
            <a:chOff x="2731" y="1006"/>
            <a:chExt cx="700" cy="282"/>
          </a:xfrm>
        </p:grpSpPr>
        <p:sp>
          <p:nvSpPr>
            <p:cNvPr id="23" name="Rectangle 56"/>
            <p:cNvSpPr/>
            <p:nvPr/>
          </p:nvSpPr>
          <p:spPr>
            <a:xfrm>
              <a:off x="2731" y="1006"/>
              <a:ext cx="700" cy="282"/>
            </a:xfrm>
            <a:prstGeom prst="rect">
              <a:avLst/>
            </a:prstGeom>
            <a:gradFill>
              <a:gsLst>
                <a:gs pos="0">
                  <a:srgbClr val="CCFF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chemeClr val="tx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>
              <a:off x="2788" y="1064"/>
              <a:ext cx="643" cy="156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FF6600"/>
                </a:buClr>
                <a:defRPr/>
              </a:pPr>
              <a:r>
                <a:rPr lang="en-US" sz="1600" b="1" dirty="0" err="1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Mergæxli</a:t>
              </a:r>
              <a:endParaRPr lang="en-US" sz="1600" b="1" dirty="0">
                <a:solidFill>
                  <a:srgbClr val="000000"/>
                </a:solidFill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25" name="Right Arrow 51"/>
          <p:cNvSpPr/>
          <p:nvPr/>
        </p:nvSpPr>
        <p:spPr bwMode="auto">
          <a:xfrm>
            <a:off x="8134102" y="3178307"/>
            <a:ext cx="266155" cy="334992"/>
          </a:xfrm>
          <a:prstGeom prst="rightArrow">
            <a:avLst>
              <a:gd name="adj1" fmla="val 45613"/>
              <a:gd name="adj2" fmla="val 50000"/>
            </a:avLst>
          </a:prstGeom>
          <a:gradFill>
            <a:gsLst>
              <a:gs pos="0">
                <a:srgbClr val="CCFFFF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7307" name="textruta 29"/>
          <p:cNvSpPr txBox="1">
            <a:spLocks noChangeArrowheads="1"/>
          </p:cNvSpPr>
          <p:nvPr/>
        </p:nvSpPr>
        <p:spPr bwMode="auto">
          <a:xfrm>
            <a:off x="2095500" y="2724151"/>
            <a:ext cx="171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is-IS" sz="1200" b="1" dirty="0">
                <a:latin typeface="Arial" pitchFamily="34" charset="0"/>
              </a:rPr>
              <a:t/>
            </a:r>
            <a:br>
              <a:rPr lang="sv-SE" altLang="is-IS" sz="1200" b="1" dirty="0">
                <a:latin typeface="Arial" pitchFamily="34" charset="0"/>
              </a:rPr>
            </a:br>
            <a:r>
              <a:rPr lang="sv-SE" altLang="is-IS" sz="1200" b="1" dirty="0">
                <a:latin typeface="Arial" pitchFamily="34" charset="0"/>
              </a:rPr>
              <a:t>B-</a:t>
            </a:r>
            <a:r>
              <a:rPr lang="sv-SE" altLang="is-IS" sz="1200" b="1" dirty="0" err="1">
                <a:latin typeface="Arial" pitchFamily="34" charset="0"/>
              </a:rPr>
              <a:t>fruma</a:t>
            </a:r>
            <a:endParaRPr lang="sv-SE" altLang="is-IS" sz="1200" b="1" dirty="0">
              <a:latin typeface="Arial" pitchFamily="34" charset="0"/>
            </a:endParaRPr>
          </a:p>
        </p:txBody>
      </p:sp>
      <p:sp>
        <p:nvSpPr>
          <p:cNvPr id="97308" name="textruta 30"/>
          <p:cNvSpPr txBox="1">
            <a:spLocks noChangeArrowheads="1"/>
          </p:cNvSpPr>
          <p:nvPr/>
        </p:nvSpPr>
        <p:spPr bwMode="auto">
          <a:xfrm>
            <a:off x="2097089" y="1452564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is-IS" sz="1200" b="1" dirty="0" err="1">
                <a:latin typeface="Arial" pitchFamily="34" charset="0"/>
              </a:rPr>
              <a:t>Heilbrigð</a:t>
            </a:r>
            <a:r>
              <a:rPr lang="sv-SE" altLang="is-IS" sz="1200" b="1" dirty="0">
                <a:latin typeface="Arial" pitchFamily="34" charset="0"/>
              </a:rPr>
              <a:t> </a:t>
            </a:r>
            <a:r>
              <a:rPr lang="sv-SE" altLang="is-IS" sz="1200" b="1" dirty="0" err="1">
                <a:latin typeface="Arial" pitchFamily="34" charset="0"/>
              </a:rPr>
              <a:t>plasmafruma</a:t>
            </a:r>
            <a:endParaRPr lang="sv-SE" altLang="is-IS" sz="1200" b="1" dirty="0">
              <a:latin typeface="Arial" pitchFamily="34" charset="0"/>
            </a:endParaRPr>
          </a:p>
        </p:txBody>
      </p:sp>
      <p:sp>
        <p:nvSpPr>
          <p:cNvPr id="97309" name="textruta 31"/>
          <p:cNvSpPr txBox="1">
            <a:spLocks noChangeArrowheads="1"/>
          </p:cNvSpPr>
          <p:nvPr/>
        </p:nvSpPr>
        <p:spPr bwMode="auto">
          <a:xfrm>
            <a:off x="3016251" y="3687764"/>
            <a:ext cx="1039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v-SE" altLang="is-IS" sz="1200" b="1" dirty="0" err="1">
                <a:latin typeface="Arial" pitchFamily="34" charset="0"/>
              </a:rPr>
              <a:t>Umbreyting</a:t>
            </a:r>
            <a:endParaRPr lang="sv-SE" altLang="is-IS" sz="1200" b="1" dirty="0">
              <a:latin typeface="Arial" pitchFamily="34" charset="0"/>
            </a:endParaRPr>
          </a:p>
        </p:txBody>
      </p:sp>
      <p:pic>
        <p:nvPicPr>
          <p:cNvPr id="97318" name="Bildobjekt 36" descr="PlasmacellSHAR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1890714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19" name="Bildobjekt 37" descr="B-cellsSHAR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2997201"/>
            <a:ext cx="792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B436E-524E-D4F3-58A1-4450BDF5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1483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Dana-Farber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C993C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Mergæxli 1">
      <a:dk1>
        <a:srgbClr val="56565B"/>
      </a:dk1>
      <a:lt1>
        <a:srgbClr val="512E7E"/>
      </a:lt1>
      <a:dk2>
        <a:srgbClr val="EBF8F6"/>
      </a:dk2>
      <a:lt2>
        <a:srgbClr val="EBF8F6"/>
      </a:lt2>
      <a:accent1>
        <a:srgbClr val="512E7E"/>
      </a:accent1>
      <a:accent2>
        <a:srgbClr val="9EDAD3"/>
      </a:accent2>
      <a:accent3>
        <a:srgbClr val="56978A"/>
      </a:accent3>
      <a:accent4>
        <a:srgbClr val="BBA5DF"/>
      </a:accent4>
      <a:accent5>
        <a:srgbClr val="56565B"/>
      </a:accent5>
      <a:accent6>
        <a:srgbClr val="BBB9B8"/>
      </a:accent6>
      <a:hlink>
        <a:srgbClr val="D26D4F"/>
      </a:hlink>
      <a:folHlink>
        <a:srgbClr val="D8C5B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e9d6c9-692a-47d0-afc3-40438456eb5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564DBE458C74AAFBF81C8F80B8863" ma:contentTypeVersion="18" ma:contentTypeDescription="Create a new document." ma:contentTypeScope="" ma:versionID="08f4fcbf04c479e9e0566aa31b5d4269">
  <xsd:schema xmlns:xsd="http://www.w3.org/2001/XMLSchema" xmlns:xs="http://www.w3.org/2001/XMLSchema" xmlns:p="http://schemas.microsoft.com/office/2006/metadata/properties" xmlns:ns3="83e9d6c9-692a-47d0-afc3-40438456eb50" xmlns:ns4="62828dae-ad56-4bce-8fe5-bf945f1b1373" targetNamespace="http://schemas.microsoft.com/office/2006/metadata/properties" ma:root="true" ma:fieldsID="0caa1b738dc60b14498faa73b76a82c6" ns3:_="" ns4:_="">
    <xsd:import namespace="83e9d6c9-692a-47d0-afc3-40438456eb50"/>
    <xsd:import namespace="62828dae-ad56-4bce-8fe5-bf945f1b13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9d6c9-692a-47d0-afc3-40438456eb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28dae-ad56-4bce-8fe5-bf945f1b13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CE9D73-A29E-4231-A9B1-20D340AADC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B5D792-CD1C-41BF-B9CF-9BA8A14E9FC5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2828dae-ad56-4bce-8fe5-bf945f1b1373"/>
    <ds:schemaRef ds:uri="83e9d6c9-692a-47d0-afc3-40438456eb5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1596F88-703D-4CE9-BA5E-D70D0FAC48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e9d6c9-692a-47d0-afc3-40438456eb50"/>
    <ds:schemaRef ds:uri="62828dae-ad56-4bce-8fe5-bf945f1b13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15047</TotalTime>
  <Words>1945</Words>
  <Application>Microsoft Macintosh PowerPoint</Application>
  <PresentationFormat>Custom</PresentationFormat>
  <Paragraphs>545</Paragraphs>
  <Slides>79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5" baseType="lpstr">
      <vt:lpstr>3_Office Theme</vt:lpstr>
      <vt:lpstr>8_Office Theme</vt:lpstr>
      <vt:lpstr>7_Office Theme</vt:lpstr>
      <vt:lpstr>4_Office Theme</vt:lpstr>
      <vt:lpstr>5_Office Theme</vt:lpstr>
      <vt:lpstr>9_Office Theme</vt:lpstr>
      <vt:lpstr>10_Office Theme</vt:lpstr>
      <vt:lpstr>11_Office Theme</vt:lpstr>
      <vt:lpstr>14_Office Theme</vt:lpstr>
      <vt:lpstr>15_Office Theme</vt:lpstr>
      <vt:lpstr>2_Office Theme</vt:lpstr>
      <vt:lpstr>6_Office Theme</vt:lpstr>
      <vt:lpstr>Custom Design</vt:lpstr>
      <vt:lpstr>12_Office Theme</vt:lpstr>
      <vt:lpstr>Office Theme</vt:lpstr>
      <vt:lpstr>Photo Editor Photo</vt:lpstr>
      <vt:lpstr>Mergæxli</vt:lpstr>
      <vt:lpstr>Yfirlit</vt:lpstr>
      <vt:lpstr>PowerPoint Presentation</vt:lpstr>
      <vt:lpstr>Plasmafrumur</vt:lpstr>
      <vt:lpstr>Hvað er mergæxli (multiple myeloma)?</vt:lpstr>
      <vt:lpstr>Mergæxli</vt:lpstr>
      <vt:lpstr> PARAPRÓTEIN = M PRÓTEIN  = EINSTOFNA MÓTEFNI</vt:lpstr>
      <vt:lpstr>Prótein-rafdráttur</vt:lpstr>
      <vt:lpstr>PowerPoint Presentation</vt:lpstr>
      <vt:lpstr>Góðkynja einstofna mótefnahækkun (forstig mergæxlis) Monoclonal gammopathy of undetermined significance (MGUS)</vt:lpstr>
      <vt:lpstr>Forstig mergæxlis (MGUS)</vt:lpstr>
      <vt:lpstr>Skilgreiningar</vt:lpstr>
      <vt:lpstr>Þróun MGUS og mallandi mergæxlis yfir í mergæxli</vt:lpstr>
      <vt:lpstr>Einkenni mergæxlis</vt:lpstr>
      <vt:lpstr>Klassísk einkenni mergæxlis</vt:lpstr>
      <vt:lpstr>Mergbæling Vegna íferðar plasmafruma í beinmerg</vt:lpstr>
      <vt:lpstr>MERGUR</vt:lpstr>
      <vt:lpstr>Verkir</vt:lpstr>
      <vt:lpstr>Hækkun kalsíums í blóði</vt:lpstr>
      <vt:lpstr>MEÐFERÐ; BRÁÐAMEÐFERÐ</vt:lpstr>
      <vt:lpstr>PowerPoint Presentation</vt:lpstr>
      <vt:lpstr>MERGÆXLI - MEÐFERÐ</vt:lpstr>
      <vt:lpstr>Háskammta meðferð</vt:lpstr>
      <vt:lpstr>MEÐFERÐ</vt:lpstr>
      <vt:lpstr>Háskammtameðferð</vt:lpstr>
      <vt:lpstr>Helstu lyf</vt:lpstr>
      <vt:lpstr>Velcade (bortezomib)</vt:lpstr>
      <vt:lpstr>Revlimide (lenalidomide) og pomalidomide</vt:lpstr>
      <vt:lpstr>Bendamustín</vt:lpstr>
      <vt:lpstr>Kyprolis (carfilzomib)</vt:lpstr>
      <vt:lpstr>Ixazomib</vt:lpstr>
      <vt:lpstr>Daratumumab</vt:lpstr>
      <vt:lpstr>Sterar (dexamethason, prednisolon, Deltison)</vt:lpstr>
      <vt:lpstr>Alkeran</vt:lpstr>
      <vt:lpstr>Cyklofosfamíð (Sendoxan)</vt:lpstr>
      <vt:lpstr>Nýjar meðferðir</vt:lpstr>
      <vt:lpstr>Blóðskimun til bjargar</vt:lpstr>
      <vt:lpstr>Forstig mergæxlis</vt:lpstr>
      <vt:lpstr>Snemmkomin meðferð skilar árangri</vt:lpstr>
      <vt:lpstr>PowerPoint Presentation</vt:lpstr>
      <vt:lpstr>Hvernig greinum við einkennalausan sjúkdóm?</vt:lpstr>
      <vt:lpstr>Þarf að fylgjast með einstaklingum með MGUS?</vt:lpstr>
      <vt:lpstr>PowerPoint Presentation</vt:lpstr>
      <vt:lpstr>PowerPoint Presentation</vt:lpstr>
      <vt:lpstr>Ætti að hefja skipulega skimun fyrir forstigi mergæxlis?</vt:lpstr>
      <vt:lpstr>Kostir skimunar</vt:lpstr>
      <vt:lpstr>Gallar skimunar</vt:lpstr>
      <vt:lpstr>Markmið rannsóknarinnar</vt:lpstr>
      <vt:lpstr>Hverjum var boðin þátttaka?</vt:lpstr>
      <vt:lpstr>Allar 35 rannsóknarstofur landsins tóku þátt</vt:lpstr>
      <vt:lpstr>PowerPoint Presentation</vt:lpstr>
      <vt:lpstr>PowerPoint Presentation</vt:lpstr>
      <vt:lpstr>Gagnagrunnar</vt:lpstr>
      <vt:lpstr>The iStopMM study</vt:lpstr>
      <vt:lpstr>PowerPoint Presentation</vt:lpstr>
      <vt:lpstr>Lífsýnasafn</vt:lpstr>
      <vt:lpstr>Algengi MGUS</vt:lpstr>
      <vt:lpstr>Prevalence of Smoldering Multiple Myeloma: Results from the iStopMM study</vt:lpstr>
      <vt:lpstr>Mallandi mergæxli er algengt</vt:lpstr>
      <vt:lpstr>PowerPoint Presentation</vt:lpstr>
      <vt:lpstr>Mismunur á milli hópanna</vt:lpstr>
      <vt:lpstr>Niðurstöður-einkenni við greiningu</vt:lpstr>
      <vt:lpstr>Meðferð í Blóðskimun til bjargar</vt:lpstr>
      <vt:lpstr>Samantekt</vt:lpstr>
      <vt:lpstr>PowerPoint Presentation</vt:lpstr>
      <vt:lpstr>PowerPoint Presentation</vt:lpstr>
      <vt:lpstr>Þátttakendur klára spurningarnar!</vt:lpstr>
      <vt:lpstr>Niðurstöður lífsgæðakönnunar</vt:lpstr>
      <vt:lpstr>Nokkur dæmi um birtar vísindagreinar</vt:lpstr>
      <vt:lpstr>Ný skilgreining á MGUS</vt:lpstr>
      <vt:lpstr>PowerPoint Presentation</vt:lpstr>
      <vt:lpstr>PowerPoint Presentation</vt:lpstr>
      <vt:lpstr>Hvenær þarf að taka beinmergssýni?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Sigurður Yngvi Kristinsson</dc:creator>
  <cp:lastModifiedBy>Kristín Einarsdóttir</cp:lastModifiedBy>
  <cp:revision>424</cp:revision>
  <cp:lastPrinted>2021-11-16T15:59:55Z</cp:lastPrinted>
  <dcterms:created xsi:type="dcterms:W3CDTF">2015-07-08T22:53:15Z</dcterms:created>
  <dcterms:modified xsi:type="dcterms:W3CDTF">2025-01-02T11:18:09Z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0x0101001C1564DBE458C74AAFBF81C8F80B8863</vt:lpwstr>
  </property>
</Properties>
</file>