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78" r:id="rId6"/>
    <p:sldId id="277" r:id="rId7"/>
    <p:sldId id="266" r:id="rId8"/>
    <p:sldId id="259" r:id="rId9"/>
    <p:sldId id="276" r:id="rId10"/>
    <p:sldId id="270" r:id="rId11"/>
    <p:sldId id="271" r:id="rId12"/>
    <p:sldId id="274" r:id="rId13"/>
    <p:sldId id="275" r:id="rId14"/>
    <p:sldId id="273" r:id="rId15"/>
    <p:sldId id="272" r:id="rId16"/>
    <p:sldId id="265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02E7E"/>
    <a:srgbClr val="FF3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4661" autoAdjust="0"/>
    <p:restoredTop sz="76054"/>
  </p:normalViewPr>
  <p:slideViewPr>
    <p:cSldViewPr snapToGrid="0">
      <p:cViewPr>
        <p:scale>
          <a:sx n="83" d="100"/>
          <a:sy n="83" d="100"/>
        </p:scale>
        <p:origin x="96" y="-10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C10D-5DEC-9748-8538-A1A6804141AF}" type="datetimeFigureOut">
              <a:rPr lang="en-US" smtClean="0"/>
              <a:t>02/01/25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D332-0650-B44A-8DE2-61FE6DA8B19A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91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9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ABFE98-BBAF-6DB0-4FFF-D263C9DB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D945BDB-E8FE-91A4-9DE5-C58AC38AB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FDC91D2-3EB3-4961-9261-DE855A78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1.25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Viral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atc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1.63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552532-506B-A1A0-5D16-7DE340E39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5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A40B34-8C84-E16F-B139-D9C315DE9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F1884B8-7685-3DC0-5ECD-60BD08923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DCDA5E3-0563-83B6-BB37-C427FEB36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7-10x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aukin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áhætta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10D7EA-0B2E-244B-116A-5AC2D3E72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19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7FA2EE-4C70-8EFD-7704-338459469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B1C3AA2-E12E-0583-CB68-7148C3E41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82C18FE-1062-3A81-5DF8-8004FE94C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5C549B-EB55-689F-581D-A77E11AC6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03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773ABB-C080-D996-A068-4CF9DEB9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A5AB41F-5F36-F1D5-14D6-5744E5301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A1DA682-0F61-DDD4-735E-30EFD9CA3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B8F26F-E008-4260-A4D9-667F744BC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0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866D78-30D9-09CA-8D31-8ADB4A0FE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461F110-D38D-C520-099E-603B174DA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C352A7A-FF46-66D1-11C8-6B6804F90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7F899E-C1E7-415E-A00C-167F677DC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16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ABEF5D-4B01-E817-E8E2-439269BF7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230A789-2011-E740-AEB4-716362B0D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C5CED37-04CA-F371-7A40-7101ADD2F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AAEAE6-BFB4-66DB-1075-C8E56B4F1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4E0CB7-D8E8-EF62-FD6D-93D6AA69D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0289203-859C-66F1-675D-CA239494F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110A888-F513-3B5F-95FE-F7834005D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25124-5D6D-0BEC-A78A-10F4CAA9C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1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085D46-3F28-B5B1-7297-FDAD67D9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9D97276-0758-13EC-700C-186630421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BAE3D75-E8F4-7977-6B1F-CB3234403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1DE14-6C63-7641-8EDE-BC926BE6B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7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F54ED7-0725-ECBA-59F4-F3837E48A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D08480C-7E4B-D438-758E-78519658D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B487CCB-B2C0-A9F5-18C7-35202556A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C1798E-1A05-A6CF-D16F-A1F107E67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9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7A2355-5151-03FC-241D-CA0C069D5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36AF265-6BF0-3664-8DD4-5242D2505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7B201CC-530D-6F32-FAEB-8C6A93B8E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D99173-1D9B-A85F-566B-8807420EE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D6431D-28D9-0F98-92F4-697F879AE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EF47D0F-2A14-7F32-EA59-7442FDA78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18AC9C1-0B7A-3EEA-AE54-FE0131D8E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BE4781-76BE-7D17-BF46-78DD0ADFA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7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780886-E27B-B5EA-516C-BECD01701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11E6EDD-D319-325B-05BB-ED5D76943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488EB94-33CE-AF5B-3227-2312CA789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43B428-F02A-F0C4-1B0C-039C94479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0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 =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9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B7496B-096C-6C8D-434D-662554776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A138513-2FDC-FED5-386A-59D7A95E9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08C593D-1C62-6704-ED24-2EAC541E1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 = 1.17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rates of infections, particularly 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bacterial and fungal infections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appear to be slightly higher among individuals with MGUS, with hazard ratios ranging from 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1.06 to 1.20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indicating a 6-20% increased risk of certain infections or related medication use​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9BA462-F4D5-E566-FFC9-C9ABB8A96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9D332-0650-B44A-8DE2-61FE6DA8B1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8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797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06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414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07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049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345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974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032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075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37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549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985" y="66176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9032-E933-3240-9AF3-55945103120F}" type="datetimeFigureOut">
              <a:rPr lang="x-none" smtClean="0"/>
              <a:t>02/01/25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61761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6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AC40-5347-D14F-9684-7705AC225238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xmlns="" id="{5613717B-5542-4710-92B0-D29E3B9C2F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2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6D305-F144-B243-D7FF-3403A2756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12138"/>
            <a:ext cx="10363200" cy="1470025"/>
          </a:xfrm>
        </p:spPr>
        <p:txBody>
          <a:bodyPr>
            <a:normAutofit/>
          </a:bodyPr>
          <a:lstStyle/>
          <a:p>
            <a:r>
              <a:rPr lang="en-US" sz="4400" dirty="0" err="1"/>
              <a:t>Sýkingar</a:t>
            </a:r>
            <a:r>
              <a:rPr lang="en-US" sz="4400" dirty="0"/>
              <a:t> </a:t>
            </a:r>
            <a:r>
              <a:rPr lang="en-US" sz="4400" dirty="0" err="1"/>
              <a:t>og</a:t>
            </a:r>
            <a:r>
              <a:rPr lang="en-US" sz="4400" dirty="0"/>
              <a:t> </a:t>
            </a:r>
            <a:r>
              <a:rPr lang="en-US" sz="4400" dirty="0" err="1"/>
              <a:t>Mergæxli</a:t>
            </a:r>
            <a:endParaRPr lang="x-non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67FFB2-0081-B2BA-EF07-B6A41A5B1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904488"/>
            <a:ext cx="8534400" cy="1752600"/>
          </a:xfrm>
        </p:spPr>
        <p:txBody>
          <a:bodyPr/>
          <a:lstStyle/>
          <a:p>
            <a:r>
              <a:rPr lang="x-none" sz="2400">
                <a:solidFill>
                  <a:schemeClr val="bg2">
                    <a:lumMod val="50000"/>
                  </a:schemeClr>
                </a:solidFill>
                <a:latin typeface="+mj-lt"/>
              </a:rPr>
              <a:t>Marína Rós Levy</a:t>
            </a:r>
            <a:endParaRPr lang="is-IS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B23E4D-3A14-AAA4-9E67-1DFA9DBE2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60955"/>
            <a:ext cx="8696577" cy="1078992"/>
          </a:xfrm>
          <a:prstGeom prst="rect">
            <a:avLst/>
          </a:prstGeom>
        </p:spPr>
      </p:pic>
      <p:pic>
        <p:nvPicPr>
          <p:cNvPr id="6" name="Picture 5" descr="A logo with purple lines&#10;&#10;Description automatically generated">
            <a:extLst>
              <a:ext uri="{FF2B5EF4-FFF2-40B4-BE49-F238E27FC236}">
                <a16:creationId xmlns:a16="http://schemas.microsoft.com/office/drawing/2014/main" xmlns="" id="{C433A26A-4C0B-6C84-FFE2-3A1F715EC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451" y="5629546"/>
            <a:ext cx="1518315" cy="722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FCB063-AD10-B795-67B0-EC28C17650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2"/>
          <a:stretch/>
        </p:blipFill>
        <p:spPr bwMode="auto">
          <a:xfrm>
            <a:off x="1828800" y="5441586"/>
            <a:ext cx="3936365" cy="937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64AC2FC-2ECE-2009-478C-F4F85A2D47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6725" r="4312" b="6673"/>
          <a:stretch/>
        </p:blipFill>
        <p:spPr bwMode="auto">
          <a:xfrm>
            <a:off x="875030" y="5629546"/>
            <a:ext cx="953770" cy="561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773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D2B7C8-1C4A-1F9E-4657-82C60BC8A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74ECA44D-92F0-A474-5641-F1028E87EA1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869207-E2E6-6147-BE05-E4D4F844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Mallandi mergæxli - SMM</a:t>
            </a:r>
            <a:endParaRPr sz="3200" dirty="0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xmlns="" id="{695A7719-303A-8074-3D7F-E1D9990BFF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16017" y="1291872"/>
            <a:ext cx="4393096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72FA06B-F4BA-C9A5-52AC-0B7B9AA178A3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Ekki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margar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rannsóknir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hafa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skoðað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hjá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SMM</a:t>
            </a: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Rannsóknir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sýnt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fram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aukna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tíðni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nokkrum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árum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fyrir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MM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greiningu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57150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Verið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skoða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núna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Blóðskimun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Aðeins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auknar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miðað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almennt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þýði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Allar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yfir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höfuð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Veirulyf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F73B66-5FFD-F489-9CAD-AB588D58B5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39" r="2473"/>
          <a:stretch/>
        </p:blipFill>
        <p:spPr>
          <a:xfrm>
            <a:off x="7868098" y="2678396"/>
            <a:ext cx="3593091" cy="3586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208068-218A-37B0-2D42-F93BFC7BD368}"/>
              </a:ext>
            </a:extLst>
          </p:cNvPr>
          <p:cNvSpPr txBox="1"/>
          <p:nvPr/>
        </p:nvSpPr>
        <p:spPr>
          <a:xfrm>
            <a:off x="8659603" y="6324078"/>
            <a:ext cx="2663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chemeClr val="accent3"/>
                </a:solidFill>
                <a:effectLst/>
                <a:latin typeface="-apple-system"/>
              </a:rPr>
              <a:t>Packness</a:t>
            </a:r>
            <a:r>
              <a:rPr lang="en-US" sz="1400" b="0" dirty="0">
                <a:solidFill>
                  <a:schemeClr val="accent3"/>
                </a:solidFill>
                <a:effectLst/>
                <a:latin typeface="-apple-system"/>
              </a:rPr>
              <a:t>, et al. </a:t>
            </a:r>
            <a:r>
              <a:rPr lang="en-US" sz="1400" b="0" i="1" dirty="0">
                <a:solidFill>
                  <a:schemeClr val="accent3"/>
                </a:solidFill>
                <a:effectLst/>
                <a:latin typeface="-apple-system"/>
              </a:rPr>
              <a:t>Br J Cancer</a:t>
            </a:r>
            <a:r>
              <a:rPr lang="en-US" sz="1400" dirty="0">
                <a:solidFill>
                  <a:schemeClr val="accent3"/>
                </a:solidFill>
                <a:latin typeface="-apple-system"/>
              </a:rPr>
              <a:t>. </a:t>
            </a:r>
            <a:r>
              <a:rPr lang="en-US" sz="1400" b="0" dirty="0">
                <a:solidFill>
                  <a:schemeClr val="accent3"/>
                </a:solidFill>
                <a:effectLst/>
                <a:latin typeface="-apple-system"/>
              </a:rPr>
              <a:t>2024. 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11" name="Picture 10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xmlns="" id="{D00585F7-E4AE-5F01-A1DB-BB6271E0B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555" y="2678396"/>
            <a:ext cx="485947" cy="3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8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35EA661-C2F6-EF6B-D706-195A7EA23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42CEF0C0-D8AB-68F6-01D9-10CD7720F75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920AAB-50C8-29ED-EBDA-BF3B7FAC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Mergæxli - MM</a:t>
            </a:r>
            <a:endParaRPr sz="3200" dirty="0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xmlns="" id="{5B3752C7-EE35-93CC-2BF2-A8522A0F1A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74032" y="1291872"/>
            <a:ext cx="326154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38FD5F9D-9928-4EEB-3887-E9A86AC8A3DA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Aukin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tíðni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Allt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7-10x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áhætta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Mest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fyrsta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árið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eftir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greiningu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DE3A-A001-9196-8182-2171A2573D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" t="2556" b="5038"/>
          <a:stretch/>
        </p:blipFill>
        <p:spPr>
          <a:xfrm>
            <a:off x="2688792" y="3301890"/>
            <a:ext cx="6814416" cy="2952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ED33A7-62A3-7D7E-F8ED-DFB381A843AF}"/>
              </a:ext>
            </a:extLst>
          </p:cNvPr>
          <p:cNvSpPr txBox="1"/>
          <p:nvPr/>
        </p:nvSpPr>
        <p:spPr>
          <a:xfrm>
            <a:off x="3254312" y="6293114"/>
            <a:ext cx="4672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>
                <a:solidFill>
                  <a:schemeClr val="accent1"/>
                </a:solidFill>
              </a:rPr>
              <a:t>Blimark et al. </a:t>
            </a:r>
            <a:r>
              <a:rPr lang="is-IS" sz="1200" i="1" dirty="0">
                <a:solidFill>
                  <a:schemeClr val="accent1"/>
                </a:solidFill>
              </a:rPr>
              <a:t>Haematologica</a:t>
            </a:r>
            <a:r>
              <a:rPr lang="is-IS" sz="1200" dirty="0">
                <a:solidFill>
                  <a:schemeClr val="accent1"/>
                </a:solidFill>
              </a:rPr>
              <a:t>. 2024. 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8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AB5FA9-6D4D-242B-7B95-8848FEBC6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B0D43D35-2C15-D307-33AF-DDD35FAE00B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CAF3648-A12A-D3D3-CE87-6F8CC8C0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Mergæxli - MM</a:t>
            </a:r>
            <a:endParaRPr sz="3200" dirty="0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xmlns="" id="{7A58EB37-7B8C-6086-CAFE-1F1DD496F7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74032" y="1291872"/>
            <a:ext cx="326154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B7033FB-237B-27E7-F7C2-21478634D0A3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Bakteríu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7x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áhætta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Algengastu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sýkingarnar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Öndunarfæri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Þvagfæri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Blóð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57150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Veiru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10x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áhætta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18x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fyrsta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árið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Ristill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(Herpes Zoster)</a:t>
            </a: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Influenza</a:t>
            </a:r>
          </a:p>
          <a:p>
            <a:pPr marL="57150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24656CD-EB7E-8811-20BB-827A3E4D47CC}"/>
              </a:ext>
            </a:extLst>
          </p:cNvPr>
          <p:cNvSpPr txBox="1">
            <a:spLocks/>
          </p:cNvSpPr>
          <p:nvPr/>
        </p:nvSpPr>
        <p:spPr>
          <a:xfrm>
            <a:off x="7425488" y="1963058"/>
            <a:ext cx="3496512" cy="3183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Afhverju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lvl="1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Óeðlileg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stjórnun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ónæmiskerfisins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Mótefnaskortur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Lyfjameðferð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x-none"/>
          </a:p>
          <a:p>
            <a:pPr lvl="1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endParaRPr lang="x-none" sz="1800"/>
          </a:p>
        </p:txBody>
      </p:sp>
    </p:spTree>
    <p:extLst>
      <p:ext uri="{BB962C8B-B14F-4D97-AF65-F5344CB8AC3E}">
        <p14:creationId xmlns:p14="http://schemas.microsoft.com/office/powerpoint/2010/main" val="39793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87F6C4-5049-9938-2BE6-4C22F0A5F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2B72B951-E92E-5DA1-E576-E209853C014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6141B5E-964D-5318-E281-BB905A61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Hvað gerum við í því?</a:t>
            </a:r>
            <a:endParaRPr sz="3200" dirty="0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xmlns="" id="{BC92E647-27C5-17E0-824B-5EDFE02488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36100" y="1291872"/>
            <a:ext cx="375556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C8F3805-35B2-56E3-DDE0-93DBCFE20FCB}"/>
              </a:ext>
            </a:extLst>
          </p:cNvPr>
          <p:cNvSpPr txBox="1">
            <a:spLocks/>
          </p:cNvSpPr>
          <p:nvPr/>
        </p:nvSpPr>
        <p:spPr>
          <a:xfrm>
            <a:off x="935182" y="1691471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Eftirlit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árvekni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Bólusetningar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vissum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tilfellum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Fyrirbyggjandi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lyf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3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Veiru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3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Bakteríu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Mótefnagjöf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22,300+ Covid Vaccine Stock Illustrations, Royalty-Free Vector Graphics &amp; Clip  Art - iStock | Covid vaccine card, Covid vaccine distribution, Covid vaccine  vial">
            <a:extLst>
              <a:ext uri="{FF2B5EF4-FFF2-40B4-BE49-F238E27FC236}">
                <a16:creationId xmlns:a16="http://schemas.microsoft.com/office/drawing/2014/main" xmlns="" id="{12726A91-AA65-B4D7-0B8C-6AE25CFE5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10940" r="8201" b="12016"/>
          <a:stretch/>
        </p:blipFill>
        <p:spPr bwMode="auto">
          <a:xfrm>
            <a:off x="7092697" y="3400905"/>
            <a:ext cx="4164121" cy="243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DAA8E0-8DEB-4047-AFA5-A76381171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782C28A1-05BB-E981-BB10-51BD2FEEBAC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B1881178-EC30-7872-9740-E1D66068A625}"/>
              </a:ext>
            </a:extLst>
          </p:cNvPr>
          <p:cNvSpPr txBox="1">
            <a:spLocks/>
          </p:cNvSpPr>
          <p:nvPr/>
        </p:nvSpPr>
        <p:spPr>
          <a:xfrm>
            <a:off x="1229644" y="2148727"/>
            <a:ext cx="3391889" cy="42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SzPct val="70000"/>
              <a:buFont typeface="System Font Regular"/>
              <a:buChar char="-"/>
            </a:pP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Einkennalaust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forstig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SzPct val="70000"/>
              <a:buFont typeface="System Font Regular"/>
              <a:buChar char="-"/>
            </a:pP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Sýkingar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auka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ekki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líkur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SzPct val="70000"/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Ekki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aukin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sýkingartíðni</a:t>
            </a:r>
            <a:endParaRPr lang="x-none" sz="18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D284AA3-4D96-6DBD-D728-8FA02B8E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Samantekt</a:t>
            </a:r>
            <a:endParaRPr sz="2800" dirty="0"/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xmlns="" id="{5F967A0B-4CC9-8015-A884-C5C7CB893E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4386" y="1298476"/>
            <a:ext cx="2043227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35056F27-F01D-17F5-8171-3DC91C27EB06}"/>
              </a:ext>
            </a:extLst>
          </p:cNvPr>
          <p:cNvSpPr txBox="1">
            <a:spLocks/>
          </p:cNvSpPr>
          <p:nvPr/>
        </p:nvSpPr>
        <p:spPr>
          <a:xfrm>
            <a:off x="4694516" y="2148723"/>
            <a:ext cx="3391889" cy="42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SzPct val="70000"/>
              <a:buFont typeface="System Font Regular"/>
              <a:buChar char="-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Einkennalaust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forstig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SzPct val="70000"/>
              <a:buFont typeface="System Font Regular"/>
              <a:buChar char="-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Fleiri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afbrigðilegar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frumur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SzPct val="70000"/>
              <a:buFont typeface="System Font Regular"/>
              <a:buChar char="-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Aðeins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fleiri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endParaRPr lang="x-none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5AC6A2-7E9D-E8AB-2F23-040BF5FB8002}"/>
              </a:ext>
            </a:extLst>
          </p:cNvPr>
          <p:cNvSpPr txBox="1">
            <a:spLocks/>
          </p:cNvSpPr>
          <p:nvPr/>
        </p:nvSpPr>
        <p:spPr>
          <a:xfrm>
            <a:off x="8159393" y="2148724"/>
            <a:ext cx="3391889" cy="42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SzPct val="70000"/>
              <a:buFont typeface="System Font Regular"/>
              <a:buChar char="-"/>
            </a:pPr>
            <a:r>
              <a:rPr lang="is-IS" dirty="0">
                <a:solidFill>
                  <a:schemeClr val="tx1">
                    <a:lumMod val="75000"/>
                  </a:schemeClr>
                </a:solidFill>
              </a:rPr>
              <a:t>Virkur sjúkdómur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SzPct val="70000"/>
              <a:buFont typeface="System Font Regular"/>
              <a:buChar char="-"/>
            </a:pPr>
            <a:r>
              <a:rPr lang="is-IS" dirty="0">
                <a:solidFill>
                  <a:schemeClr val="tx1">
                    <a:lumMod val="75000"/>
                  </a:schemeClr>
                </a:solidFill>
              </a:rPr>
              <a:t>Ónæmisbrestur og lyf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SzPct val="70000"/>
              <a:buFont typeface="System Font Regular"/>
              <a:buChar char="-"/>
            </a:pPr>
            <a:r>
              <a:rPr lang="is-IS" dirty="0">
                <a:solidFill>
                  <a:schemeClr val="tx1">
                    <a:lumMod val="75000"/>
                  </a:schemeClr>
                </a:solidFill>
              </a:rPr>
              <a:t>Auknar sýkingar</a:t>
            </a:r>
            <a:endParaRPr lang="x-none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9223398-0F5C-0145-EF59-D96F85D76539}"/>
              </a:ext>
            </a:extLst>
          </p:cNvPr>
          <p:cNvSpPr txBox="1">
            <a:spLocks/>
          </p:cNvSpPr>
          <p:nvPr/>
        </p:nvSpPr>
        <p:spPr>
          <a:xfrm>
            <a:off x="935181" y="1614046"/>
            <a:ext cx="3391889" cy="534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is-IS" sz="2400" b="1" dirty="0">
                <a:solidFill>
                  <a:schemeClr val="tx1">
                    <a:lumMod val="75000"/>
                  </a:schemeClr>
                </a:solidFill>
              </a:rPr>
              <a:t>MGUS</a:t>
            </a:r>
            <a:endParaRPr lang="x-none"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EF05599-4E08-C6A1-4F43-965AB19DFA84}"/>
              </a:ext>
            </a:extLst>
          </p:cNvPr>
          <p:cNvSpPr txBox="1">
            <a:spLocks/>
          </p:cNvSpPr>
          <p:nvPr/>
        </p:nvSpPr>
        <p:spPr>
          <a:xfrm>
            <a:off x="4400053" y="1614042"/>
            <a:ext cx="3391889" cy="534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SMM</a:t>
            </a:r>
            <a:endParaRPr lang="x-none" sz="2400" b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BA73804-B677-4272-AF70-CB19B32BB35E}"/>
              </a:ext>
            </a:extLst>
          </p:cNvPr>
          <p:cNvSpPr txBox="1">
            <a:spLocks/>
          </p:cNvSpPr>
          <p:nvPr/>
        </p:nvSpPr>
        <p:spPr>
          <a:xfrm>
            <a:off x="7864930" y="1614043"/>
            <a:ext cx="3391889" cy="534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is-IS" sz="2400" b="1" dirty="0">
                <a:solidFill>
                  <a:schemeClr val="tx1">
                    <a:lumMod val="75000"/>
                  </a:schemeClr>
                </a:solidFill>
              </a:rPr>
              <a:t>MM</a:t>
            </a:r>
            <a:endParaRPr lang="x-none" sz="2400" b="1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E2324DD9-13C0-CA9F-947B-65629E2B6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28237" r="69431" b="30560"/>
          <a:stretch/>
        </p:blipFill>
        <p:spPr bwMode="auto">
          <a:xfrm>
            <a:off x="1630747" y="3754458"/>
            <a:ext cx="1999282" cy="20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6BB0D606-5B78-21B1-5931-07339DE7A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0" t="28162" r="36893" b="29255"/>
          <a:stretch/>
        </p:blipFill>
        <p:spPr bwMode="auto">
          <a:xfrm>
            <a:off x="5095618" y="3809115"/>
            <a:ext cx="2000758" cy="20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595274AC-7B5E-D8EA-2AAC-FE3DAAED8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2" t="28796" r="2432" b="31586"/>
          <a:stretch/>
        </p:blipFill>
        <p:spPr bwMode="auto">
          <a:xfrm>
            <a:off x="8560495" y="3872760"/>
            <a:ext cx="2000758" cy="19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rrow Png Images – Browse 778,996 Stock Photos, Vectors, and Video | Adobe  Stock">
            <a:extLst>
              <a:ext uri="{FF2B5EF4-FFF2-40B4-BE49-F238E27FC236}">
                <a16:creationId xmlns:a16="http://schemas.microsoft.com/office/drawing/2014/main" xmlns="" id="{5DAB76F5-D3E6-EE87-7E0F-D355998CE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34813" r="20977" b="36186"/>
          <a:stretch/>
        </p:blipFill>
        <p:spPr bwMode="auto">
          <a:xfrm>
            <a:off x="3905055" y="4696694"/>
            <a:ext cx="989996" cy="3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rrow Png Images – Browse 778,996 Stock Photos, Vectors, and Video | Adobe  Stock">
            <a:extLst>
              <a:ext uri="{FF2B5EF4-FFF2-40B4-BE49-F238E27FC236}">
                <a16:creationId xmlns:a16="http://schemas.microsoft.com/office/drawing/2014/main" xmlns="" id="{E9B8666D-63D5-43D4-B9E7-009258A42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34813" r="20977" b="36186"/>
          <a:stretch/>
        </p:blipFill>
        <p:spPr bwMode="auto">
          <a:xfrm>
            <a:off x="7369932" y="4761848"/>
            <a:ext cx="989996" cy="3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6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3ACDAF1-A092-3213-F8EA-293436901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97BE6632-FADF-9674-66F8-E5C1122F287E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26DB97DE-E17C-5064-4F81-8BB4CB00A69D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384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virðast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ekki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orsakaþáttur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myndun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MGUS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Einstaklingar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MGUS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eru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ekki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auknar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framgangi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sjúkdómsins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aukast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líkur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sýkingum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Mikilvægt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huga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fyrirbyggjandi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aðgerðum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þegar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hægt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bregðast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einkennum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x-non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8214798-A156-1D5E-02B2-BBAB5D81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Samantekt</a:t>
            </a:r>
            <a:endParaRPr sz="2800" dirty="0"/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xmlns="" id="{1901F2FD-5827-60ED-DC29-CD976950C1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4386" y="1298476"/>
            <a:ext cx="2043227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0154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purple lines&#10;&#10;Description automatically generated">
            <a:extLst>
              <a:ext uri="{FF2B5EF4-FFF2-40B4-BE49-F238E27FC236}">
                <a16:creationId xmlns:a16="http://schemas.microsoft.com/office/drawing/2014/main" xmlns="" id="{179BCD96-BCB9-AC48-6D50-12B0E7F8F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451" y="5629546"/>
            <a:ext cx="1518315" cy="7223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EFB583-3C03-F378-181C-A128D06BEBBE}"/>
              </a:ext>
            </a:extLst>
          </p:cNvPr>
          <p:cNvSpPr/>
          <p:nvPr/>
        </p:nvSpPr>
        <p:spPr>
          <a:xfrm>
            <a:off x="-22301" y="-38161"/>
            <a:ext cx="12258906" cy="6915211"/>
          </a:xfrm>
          <a:prstGeom prst="rect">
            <a:avLst/>
          </a:prstGeom>
          <a:gradFill>
            <a:gsLst>
              <a:gs pos="0">
                <a:srgbClr val="7CC4C1">
                  <a:alpha val="40117"/>
                  <a:lumMod val="99640"/>
                  <a:lumOff val="360"/>
                </a:srgbClr>
              </a:gs>
              <a:gs pos="74000">
                <a:schemeClr val="accent1">
                  <a:lumMod val="50808"/>
                  <a:lumOff val="49192"/>
                  <a:alpha val="40000"/>
                </a:schemeClr>
              </a:gs>
              <a:gs pos="87000">
                <a:schemeClr val="accent1">
                  <a:alpha val="39969"/>
                  <a:lumMod val="45000"/>
                  <a:lumOff val="55000"/>
                </a:schemeClr>
              </a:gs>
              <a:gs pos="100000">
                <a:srgbClr val="7B3B94">
                  <a:alpha val="39976"/>
                  <a:lumMod val="100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30791-07B9-842D-C052-0A5641EB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78953"/>
            <a:ext cx="10972800" cy="1900093"/>
          </a:xfrm>
        </p:spPr>
        <p:txBody>
          <a:bodyPr>
            <a:normAutofit/>
          </a:bodyPr>
          <a:lstStyle/>
          <a:p>
            <a:r>
              <a:rPr lang="is-IS" sz="6600" dirty="0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</a:rPr>
              <a:t>Spurningar?</a:t>
            </a:r>
            <a:endParaRPr sz="6600" dirty="0">
              <a:ln w="3175">
                <a:solidFill>
                  <a:srgbClr val="FFFFFF"/>
                </a:solidFill>
              </a:ln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560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FBE16D-B5E7-5C01-452F-16961C049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7AE2FD46-7F18-14AA-06A2-1E33E21E295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pic>
        <p:nvPicPr>
          <p:cNvPr id="10" name="Picture 6" descr="immune man | Got Health? Get Regulat®">
            <a:extLst>
              <a:ext uri="{FF2B5EF4-FFF2-40B4-BE49-F238E27FC236}">
                <a16:creationId xmlns:a16="http://schemas.microsoft.com/office/drawing/2014/main" xmlns="" id="{A2B07539-B934-5914-09F0-1438CAED9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3243" r="8009" b="4211"/>
          <a:stretch/>
        </p:blipFill>
        <p:spPr bwMode="auto">
          <a:xfrm>
            <a:off x="4265029" y="2147615"/>
            <a:ext cx="2828913" cy="30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C0CE800-D7E1-BD09-374E-73A9BDDD936F}"/>
              </a:ext>
            </a:extLst>
          </p:cNvPr>
          <p:cNvSpPr txBox="1">
            <a:spLocks/>
          </p:cNvSpPr>
          <p:nvPr/>
        </p:nvSpPr>
        <p:spPr>
          <a:xfrm>
            <a:off x="6619456" y="2017562"/>
            <a:ext cx="5008418" cy="411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Tekur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lengri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tíma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virkja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skilvirkara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Myndar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ónæmis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minni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T-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frumur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Útrýma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sýktum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og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óeðlilegum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frumum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B-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frumur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Mynda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mótefni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endParaRPr lang="x-none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4CEB276-AC81-33C1-54DE-6457B375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Ónæmiskerfið</a:t>
            </a:r>
            <a:endParaRPr lang="x-none" sz="2800"/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xmlns="" id="{D222AE8F-6739-3310-F7D4-06CB094C13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2248" y="1294631"/>
            <a:ext cx="2435291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A1BD453-91F5-0549-BB35-EEFBFD5F24CA}"/>
              </a:ext>
            </a:extLst>
          </p:cNvPr>
          <p:cNvSpPr txBox="1">
            <a:spLocks/>
          </p:cNvSpPr>
          <p:nvPr/>
        </p:nvSpPr>
        <p:spPr>
          <a:xfrm>
            <a:off x="915306" y="2029436"/>
            <a:ext cx="5008418" cy="410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Fyrsta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varnarlínan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Bregst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hratt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við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Líkamlegar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hindranir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Húð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slímhúð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hár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Efnafræðilegar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varnir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Magasýra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Frumusvar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Daufkirningar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átfrumur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x-none" sz="18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EC33F7D2-89AA-C2F1-2473-E9E6C4A90E6C}"/>
              </a:ext>
            </a:extLst>
          </p:cNvPr>
          <p:cNvSpPr txBox="1">
            <a:spLocks/>
          </p:cNvSpPr>
          <p:nvPr/>
        </p:nvSpPr>
        <p:spPr>
          <a:xfrm>
            <a:off x="1087583" y="1475656"/>
            <a:ext cx="3988000" cy="602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Ósértækt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x-none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B27F092-B0DB-D89D-73D2-B4CF3CEA288D}"/>
              </a:ext>
            </a:extLst>
          </p:cNvPr>
          <p:cNvSpPr txBox="1">
            <a:spLocks/>
          </p:cNvSpPr>
          <p:nvPr/>
        </p:nvSpPr>
        <p:spPr>
          <a:xfrm>
            <a:off x="6619456" y="1473671"/>
            <a:ext cx="4637306" cy="602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Sértækt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605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B098C9-1FC1-21DE-D3FF-3B8375750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9F43A666-CDE0-F457-7B41-600B2D671E5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ABBCE24-31B0-1D04-D802-6A070017EC72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Krabbamein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plasma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frumum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Beinmergurinn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framleiðir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krabbameinsfrumurnar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Minni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framleiðsla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öðrum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blóðfrumu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línum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Frumurnar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fjölga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sér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mynda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einstofna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mótefni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eða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léttar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keðjur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US" sz="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M-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prótein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/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paraprótein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40005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Mikil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myndun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óeðlilegum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mótefnum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Ekki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nóg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öðrum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mótefnum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Geta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safnast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fyrir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vefjum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valdið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skaða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501D003-9B57-08AC-3E87-1D4B0FCC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Mergæxli</a:t>
            </a:r>
            <a:endParaRPr sz="2800" dirty="0"/>
          </a:p>
        </p:txBody>
      </p: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xmlns="" id="{25C144AD-C7A0-8C33-17F3-3C860A7689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08813" y="1294258"/>
            <a:ext cx="1828803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igh-Risk Myeloma Patients Benefit Less | Blood Cancers Today">
            <a:extLst>
              <a:ext uri="{FF2B5EF4-FFF2-40B4-BE49-F238E27FC236}">
                <a16:creationId xmlns:a16="http://schemas.microsoft.com/office/drawing/2014/main" xmlns="" id="{BBE3AFF9-3339-089E-2BB1-6896E2C04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74" y="3974330"/>
            <a:ext cx="3189844" cy="2105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3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40F868-840F-51AA-7CA7-9573574E4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92C45543-5284-8753-2963-2E36E33CCB5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14A2932-FEBF-CE23-5F9B-5D5CFF55F7F8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Þekktir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áhættuþættir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aldur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kyn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kynþáttur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enn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er ekki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vitað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hvað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veldur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95F57EB-C1C3-FAB2-7A17-4DE9EC51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Afhverju myndast mergæxli?</a:t>
            </a:r>
            <a:endParaRPr sz="2800" dirty="0"/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xmlns="" id="{FA2E90BB-630F-931D-96BF-90828A0FC5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8614" y="1288244"/>
            <a:ext cx="4865915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B6EEBA27-7C2C-7325-C517-D0E17113D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b="9930"/>
          <a:stretch/>
        </p:blipFill>
        <p:spPr bwMode="auto">
          <a:xfrm>
            <a:off x="2360806" y="2530352"/>
            <a:ext cx="7334987" cy="372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D17F6E-63B2-12A6-33DB-7EDBD4324E11}"/>
              </a:ext>
            </a:extLst>
          </p:cNvPr>
          <p:cNvSpPr txBox="1"/>
          <p:nvPr/>
        </p:nvSpPr>
        <p:spPr>
          <a:xfrm>
            <a:off x="7687284" y="6334505"/>
            <a:ext cx="4138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https://</a:t>
            </a:r>
            <a:r>
              <a:rPr lang="en-US" sz="1200" b="0" i="0" u="none" strike="noStrike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www.mskcc.org</a:t>
            </a:r>
            <a:r>
              <a:rPr lang="en-US" sz="1200" b="0" i="0" u="none" strike="noStrike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/cancer-care/types/multiple-myeloma</a:t>
            </a:r>
          </a:p>
        </p:txBody>
      </p:sp>
    </p:spTree>
    <p:extLst>
      <p:ext uri="{BB962C8B-B14F-4D97-AF65-F5344CB8AC3E}">
        <p14:creationId xmlns:p14="http://schemas.microsoft.com/office/powerpoint/2010/main" val="48639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303192-2252-BF4F-E7FC-545037992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3AEC22DD-082E-9445-3968-76228D6E755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D6EDF61D-91CA-AAAE-A396-A3B269F98CD3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Þekktir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áhættuþættir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aldur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kyn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kynþáttur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enn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er ekki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vitað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hvað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veldur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2EF7F41-4A5A-3639-69E5-596A81DA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Afhverju myndast mergæxli?</a:t>
            </a:r>
            <a:endParaRPr sz="2800" dirty="0"/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xmlns="" id="{98D5F89F-99E3-4DFA-6476-FEFAC4769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8614" y="1288244"/>
            <a:ext cx="4865915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A61C4458-5677-2199-A0DF-0E65EDCCE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b="9930"/>
          <a:stretch/>
        </p:blipFill>
        <p:spPr bwMode="auto">
          <a:xfrm>
            <a:off x="2360806" y="2530352"/>
            <a:ext cx="7334987" cy="372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D979FF-5FC8-FA30-5E3A-F947FF8B0C5C}"/>
              </a:ext>
            </a:extLst>
          </p:cNvPr>
          <p:cNvSpPr txBox="1"/>
          <p:nvPr/>
        </p:nvSpPr>
        <p:spPr>
          <a:xfrm>
            <a:off x="7687284" y="6334505"/>
            <a:ext cx="4138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https://</a:t>
            </a:r>
            <a:r>
              <a:rPr lang="en-US" sz="1200" b="0" i="0" u="none" strike="noStrike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www.mskcc.org</a:t>
            </a:r>
            <a:r>
              <a:rPr lang="en-US" sz="1200" b="0" i="0" u="none" strike="noStrike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/cancer-care/types/multiple-myeloma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72B663B-0A75-B2B2-BE8E-CA4296D51C67}"/>
              </a:ext>
            </a:extLst>
          </p:cNvPr>
          <p:cNvSpPr txBox="1">
            <a:spLocks/>
          </p:cNvSpPr>
          <p:nvPr/>
        </p:nvSpPr>
        <p:spPr>
          <a:xfrm>
            <a:off x="4657938" y="3386501"/>
            <a:ext cx="2740722" cy="1175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Sýkingar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956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0A8664-2F27-4FD3-C908-0145351F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D9EC199B-E6E2-957C-9FF6-3111ECAD9DF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383B0F01-6B4F-7865-A2FC-C30DBEBCA48F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Krónísk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örvun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ónæmiskerfisins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Viðvarandi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örvun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bólga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leiðir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endanum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til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stökkbreytinga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Brestur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stýringu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ónæmiskerfisins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lvl="2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Viðvarandi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geta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leitt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til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bælingar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vissum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T-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frumum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   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Útrýma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ekki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óeðlilegum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plasma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frumum</a:t>
            </a:r>
            <a:endParaRPr lang="en-US" sz="2400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 algn="ctr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Hvort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hænan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hvort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eggið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EDB427-B328-3EE1-926B-3378BAD8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Afhverju myndast mergæxli?</a:t>
            </a:r>
            <a:endParaRPr sz="2800" dirty="0"/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xmlns="" id="{FBDD7CB0-E118-0808-9541-853E3E8FB3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8614" y="1288244"/>
            <a:ext cx="4865915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5130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7FA8A8-CBAF-E934-BE55-D6CEA11D6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D7FB6C25-4621-A2A5-3B64-43791F9473D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0A14F860-BE4D-0F99-B3D5-BFE4ADE6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Doktorsverkefnið</a:t>
            </a:r>
            <a:endParaRPr sz="3200" dirty="0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xmlns="" id="{AF05D5C7-6BEF-4A9A-AA47-A6753510FF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8439" y="1291872"/>
            <a:ext cx="2986503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1EF6F40B-E39B-654F-2A22-35DA4B3D0F59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áhætta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fyrir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einstaklinga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MGUS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? </a:t>
            </a:r>
          </a:p>
          <a:p>
            <a:pPr marL="0" indent="0" algn="ctr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áhætta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því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Fjórar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rannsóknir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til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komast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nær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orsökinni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Eru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áhættuþáttur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fyrir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MGUS?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Eru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auknar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hjá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einstaklingum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MGUS?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Auka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líkur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þróun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yfir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mergæxli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Hafa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bólusetningar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verndandi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áhrif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? </a:t>
            </a:r>
            <a:endParaRPr lang="x-none"/>
          </a:p>
        </p:txBody>
      </p:sp>
      <p:pic>
        <p:nvPicPr>
          <p:cNvPr id="1026" name="Picture 2" descr="Immunoglobulins - IgG - Servier Medical Art">
            <a:extLst>
              <a:ext uri="{FF2B5EF4-FFF2-40B4-BE49-F238E27FC236}">
                <a16:creationId xmlns:a16="http://schemas.microsoft.com/office/drawing/2014/main" xmlns="" id="{A49B0BF5-92B3-A03C-1836-F7E5ED0E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53" y="3429000"/>
            <a:ext cx="1675615" cy="21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5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61A1B78E-C4E6-F6F3-1214-EA50524BEB81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478345-26AC-651C-CE4E-0DFA5B0E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Góðkynja einstofna mótefnahækkun - MGUS</a:t>
            </a:r>
            <a:endParaRPr sz="3200" dirty="0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xmlns="" id="{F6CC4A8C-1D80-FF4B-F31F-556AF11B9A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5513" y="1291872"/>
            <a:ext cx="7513983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7CAECC0F-1C21-19B6-2BC0-8A063B2BB865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Fyrri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rannsóknir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talað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um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aukna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tíðni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fyrir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eftir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greiningu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Gerðar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hóp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sjúklinga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greinast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MGUS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vegna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annarra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veikinda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Blóðskimun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kjörið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tækifæri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til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skoða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betur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Ekki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aukin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notkun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áður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fólk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greinist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MGUS</a:t>
            </a: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Örlítið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hærri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notkun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sýklalyfjum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rétt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fyrir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greiningu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Örlítið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hærri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notkun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sýklalyfjum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eftir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greiningu</a:t>
            </a:r>
            <a:endParaRPr lang="is-IS" dirty="0"/>
          </a:p>
          <a:p>
            <a:pPr marL="0" indent="0">
              <a:buFont typeface="Arial" panose="020B0604020202020204" pitchFamily="34" charset="0"/>
              <a:buNone/>
            </a:pP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412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14F747-A8B6-3EC6-3A6B-86D9AABB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purple border&#10;&#10;Description automatically generated">
            <a:extLst>
              <a:ext uri="{FF2B5EF4-FFF2-40B4-BE49-F238E27FC236}">
                <a16:creationId xmlns:a16="http://schemas.microsoft.com/office/drawing/2014/main" xmlns="" id="{C97279EF-B5A6-2637-B3DE-2497C6D1580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86"/>
          <a:stretch/>
        </p:blipFill>
        <p:spPr>
          <a:xfrm rot="10800000" flipH="1">
            <a:off x="670956" y="2835763"/>
            <a:ext cx="11154776" cy="3566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E855E3-1F6C-843B-F67D-B8A9EBDD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5" y="620688"/>
            <a:ext cx="10972800" cy="854968"/>
          </a:xfrm>
        </p:spPr>
        <p:txBody>
          <a:bodyPr>
            <a:normAutofit/>
          </a:bodyPr>
          <a:lstStyle/>
          <a:p>
            <a:r>
              <a:rPr lang="is-IS" sz="3200" dirty="0"/>
              <a:t>Góðkynja einstofna mótefnahækkun - MGUS</a:t>
            </a:r>
            <a:endParaRPr sz="3200" dirty="0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xmlns="" id="{3F51BD5E-F2F6-5389-C278-CAD0032355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5513" y="1291872"/>
            <a:ext cx="7513983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B1EA8D43-9F70-CD06-0D78-0D6E3DB70B83}"/>
              </a:ext>
            </a:extLst>
          </p:cNvPr>
          <p:cNvSpPr txBox="1">
            <a:spLocks/>
          </p:cNvSpPr>
          <p:nvPr/>
        </p:nvSpPr>
        <p:spPr>
          <a:xfrm>
            <a:off x="935182" y="1711349"/>
            <a:ext cx="103216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Hvað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segja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niðurstöðurnar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okkur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lvl="1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eru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ekki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orsakaþáttur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myndun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MGUS</a:t>
            </a:r>
          </a:p>
          <a:p>
            <a:pPr lvl="1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Sýkingar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eru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aðeins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algengari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hjá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einstaklingum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MGUS</a:t>
            </a:r>
          </a:p>
          <a:p>
            <a:pPr lvl="2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Veirulyf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Virðist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skýrast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mótefnaskorti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70000"/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18694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rgæxli 1">
      <a:dk1>
        <a:srgbClr val="56565B"/>
      </a:dk1>
      <a:lt1>
        <a:srgbClr val="512E7E"/>
      </a:lt1>
      <a:dk2>
        <a:srgbClr val="EBF8F6"/>
      </a:dk2>
      <a:lt2>
        <a:srgbClr val="EBF8F6"/>
      </a:lt2>
      <a:accent1>
        <a:srgbClr val="512E7E"/>
      </a:accent1>
      <a:accent2>
        <a:srgbClr val="9EDAD3"/>
      </a:accent2>
      <a:accent3>
        <a:srgbClr val="56978A"/>
      </a:accent3>
      <a:accent4>
        <a:srgbClr val="BBA5DF"/>
      </a:accent4>
      <a:accent5>
        <a:srgbClr val="56565B"/>
      </a:accent5>
      <a:accent6>
        <a:srgbClr val="BBB9B8"/>
      </a:accent6>
      <a:hlink>
        <a:srgbClr val="D26D4F"/>
      </a:hlink>
      <a:folHlink>
        <a:srgbClr val="D8C5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rgæxli 1">
    <a:dk1>
      <a:srgbClr val="56565B"/>
    </a:dk1>
    <a:lt1>
      <a:srgbClr val="512E7E"/>
    </a:lt1>
    <a:dk2>
      <a:srgbClr val="EBF8F6"/>
    </a:dk2>
    <a:lt2>
      <a:srgbClr val="EBF8F6"/>
    </a:lt2>
    <a:accent1>
      <a:srgbClr val="512E7E"/>
    </a:accent1>
    <a:accent2>
      <a:srgbClr val="9EDAD3"/>
    </a:accent2>
    <a:accent3>
      <a:srgbClr val="56978A"/>
    </a:accent3>
    <a:accent4>
      <a:srgbClr val="BBA5DF"/>
    </a:accent4>
    <a:accent5>
      <a:srgbClr val="56565B"/>
    </a:accent5>
    <a:accent6>
      <a:srgbClr val="BBB9B8"/>
    </a:accent6>
    <a:hlink>
      <a:srgbClr val="D26D4F"/>
    </a:hlink>
    <a:folHlink>
      <a:srgbClr val="D8C5B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12357</TotalTime>
  <Words>508</Words>
  <Application>Microsoft Macintosh PowerPoint</Application>
  <PresentationFormat>Custom</PresentationFormat>
  <Paragraphs>145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Sýkingar og Mergæxli</vt:lpstr>
      <vt:lpstr>Ónæmiskerfið</vt:lpstr>
      <vt:lpstr>Mergæxli</vt:lpstr>
      <vt:lpstr>Afhverju myndast mergæxli?</vt:lpstr>
      <vt:lpstr>Afhverju myndast mergæxli?</vt:lpstr>
      <vt:lpstr>Afhverju myndast mergæxli?</vt:lpstr>
      <vt:lpstr>Doktorsverkefnið</vt:lpstr>
      <vt:lpstr>Góðkynja einstofna mótefnahækkun - MGUS</vt:lpstr>
      <vt:lpstr>Góðkynja einstofna mótefnahækkun - MGUS</vt:lpstr>
      <vt:lpstr>Mallandi mergæxli - SMM</vt:lpstr>
      <vt:lpstr>Mergæxli - MM</vt:lpstr>
      <vt:lpstr>Mergæxli - MM</vt:lpstr>
      <vt:lpstr>Hvað gerum við í því?</vt:lpstr>
      <vt:lpstr>Samantekt</vt:lpstr>
      <vt:lpstr>Samantekt</vt:lpstr>
      <vt:lpstr>Spurningar?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Sæmundur Rögnvaldsson - HI</dc:creator>
  <cp:lastModifiedBy>Kristín Einarsdóttir</cp:lastModifiedBy>
  <cp:revision>77</cp:revision>
  <dcterms:created xsi:type="dcterms:W3CDTF">2023-09-07T09:30:33Z</dcterms:created>
  <dcterms:modified xsi:type="dcterms:W3CDTF">2025-01-02T11:15:02Z</dcterms:modified>
</cp:coreProperties>
</file>